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  <p:sldMasterId id="2147483664" r:id="rId3"/>
  </p:sldMasterIdLst>
  <p:notesMasterIdLst>
    <p:notesMasterId r:id="rId13"/>
  </p:notesMasterIdLst>
  <p:sldIdLst>
    <p:sldId id="256" r:id="rId4"/>
    <p:sldId id="272" r:id="rId5"/>
    <p:sldId id="271" r:id="rId6"/>
    <p:sldId id="263" r:id="rId7"/>
    <p:sldId id="264" r:id="rId8"/>
    <p:sldId id="268" r:id="rId9"/>
    <p:sldId id="260" r:id="rId10"/>
    <p:sldId id="269" r:id="rId11"/>
    <p:sldId id="270" r:id="rId12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sen, L. MSc (Laurie)" initials="JLM(" lastIdx="3" clrIdx="0">
    <p:extLst>
      <p:ext uri="{19B8F6BF-5375-455C-9EA6-DF929625EA0E}">
        <p15:presenceInfo xmlns:p15="http://schemas.microsoft.com/office/powerpoint/2012/main" userId="S::l.jansen@nvwa.nl::63f5a891-c283-4ec9-a5a6-85513e9e3718" providerId="AD"/>
      </p:ext>
    </p:extLst>
  </p:cmAuthor>
  <p:cmAuthor id="2" name="Claessen-Tanihatu, Whitney" initials="CTW" lastIdx="4" clrIdx="1">
    <p:extLst>
      <p:ext uri="{19B8F6BF-5375-455C-9EA6-DF929625EA0E}">
        <p15:presenceInfo xmlns:p15="http://schemas.microsoft.com/office/powerpoint/2012/main" userId="S::Whitney.Claessen-Tanihatu@acm.nl::cb517ca7-a1ae-4f16-b6e5-0872822a28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8" autoAdjust="0"/>
    <p:restoredTop sz="85132" autoAdjust="0"/>
  </p:normalViewPr>
  <p:slideViewPr>
    <p:cSldViewPr snapToGrid="0">
      <p:cViewPr varScale="1">
        <p:scale>
          <a:sx n="98" d="100"/>
          <a:sy n="98" d="100"/>
        </p:scale>
        <p:origin x="10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6FA15-339B-4D06-9198-2BABDF42EC41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F5DB1-A377-412F-8853-1D2102680C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263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760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837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93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1994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978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9111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953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063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F5DB1-A377-412F-8853-1D2102680CA5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66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0" t="2" r="14053" b="31052"/>
          <a:stretch>
            <a:fillRect/>
          </a:stretch>
        </p:blipFill>
        <p:spPr bwMode="auto">
          <a:xfrm>
            <a:off x="5162552" y="1782234"/>
            <a:ext cx="7029449" cy="5075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1371" y="2516901"/>
            <a:ext cx="7968885" cy="182420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altLang="nl-NL" dirty="0"/>
              <a:t>Plaats hier de titel van je presentatie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371" y="4388677"/>
            <a:ext cx="7968885" cy="36933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altLang="nl-NL" dirty="0"/>
              <a:t>Plaats hier bijvoorbeeld je voor- en achternaam</a:t>
            </a:r>
          </a:p>
        </p:txBody>
      </p:sp>
      <p:sp>
        <p:nvSpPr>
          <p:cNvPr id="8" name="Tekstvak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6405034"/>
            <a:ext cx="518583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l-NL" altLang="nl-NL" sz="1333" b="1" dirty="0">
                <a:solidFill>
                  <a:srgbClr val="007FAE"/>
                </a:solidFill>
              </a:rPr>
              <a:t>Markten goed laten werken voor mensen en bedrijven</a:t>
            </a:r>
          </a:p>
        </p:txBody>
      </p:sp>
      <p:pic>
        <p:nvPicPr>
          <p:cNvPr id="9" name="Afbeelding 11" descr="Logo van de Autoriteit Consument &amp; Markt (ACM)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434" y="0"/>
            <a:ext cx="2887133" cy="1797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146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blanco ruim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00801"/>
            <a:ext cx="12192000" cy="455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 dirty="0"/>
              <a:t>Plaats hier de titel van je dia</a:t>
            </a:r>
            <a:endParaRPr lang="nl-NL" dirty="0"/>
          </a:p>
        </p:txBody>
      </p:sp>
      <p:sp>
        <p:nvSpPr>
          <p:cNvPr id="4" name="Tijdelijke aanduiding voor dianumm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333" b="1" smtClean="0">
                <a:solidFill>
                  <a:srgbClr val="007FAE"/>
                </a:solidFill>
              </a:defRPr>
            </a:lvl1pPr>
          </a:lstStyle>
          <a:p>
            <a:pPr>
              <a:defRPr/>
            </a:pPr>
            <a:fld id="{4BCFBD28-9376-469E-A21E-58618A015C3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5" name="Tijdelijke aanduiding voor datum 6"/>
          <p:cNvSpPr>
            <a:spLocks noGrp="1"/>
          </p:cNvSpPr>
          <p:nvPr>
            <p:ph type="dt" sz="half" idx="11"/>
          </p:nvPr>
        </p:nvSpPr>
        <p:spPr>
          <a:xfrm>
            <a:off x="8434918" y="6400801"/>
            <a:ext cx="2942167" cy="455084"/>
          </a:xfrm>
        </p:spPr>
        <p:txBody>
          <a:bodyPr/>
          <a:lstStyle>
            <a:lvl1pPr algn="r"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333" b="1" dirty="0" smtClean="0">
                <a:solidFill>
                  <a:srgbClr val="007F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12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00801"/>
            <a:ext cx="12192000" cy="455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400"/>
          </a:p>
        </p:txBody>
      </p:sp>
      <p:sp>
        <p:nvSpPr>
          <p:cNvPr id="6" name="Rechthoek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028701"/>
            <a:ext cx="12192000" cy="5372100"/>
          </a:xfrm>
          <a:prstGeom prst="rect">
            <a:avLst/>
          </a:prstGeom>
          <a:solidFill>
            <a:srgbClr val="5F1F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240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1371" y="2516901"/>
            <a:ext cx="10657184" cy="1824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Plaats hier de titel van je hoofdstuk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371" y="4388677"/>
            <a:ext cx="10657184" cy="36933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Plaats hier eventueel een ondertitel</a:t>
            </a:r>
          </a:p>
        </p:txBody>
      </p:sp>
      <p:sp>
        <p:nvSpPr>
          <p:cNvPr id="8" name="Tijdelijke aanduiding voor dianumm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333" b="1" smtClean="0">
                <a:solidFill>
                  <a:srgbClr val="007FAE"/>
                </a:solidFill>
              </a:defRPr>
            </a:lvl1pPr>
          </a:lstStyle>
          <a:p>
            <a:fld id="{7CB6872C-2DAE-477B-AD18-1E9750B8FE8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8434918" y="6400801"/>
            <a:ext cx="2942167" cy="455084"/>
          </a:xfrm>
        </p:spPr>
        <p:txBody>
          <a:bodyPr/>
          <a:lstStyle>
            <a:lvl1pPr algn="r"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5852BC-9E57-4567-905A-2416DE52E54B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10" name="Tijdelijke aanduiding voor voettekst 1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333" b="1" dirty="0" smtClean="0">
                <a:solidFill>
                  <a:srgbClr val="007F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pic>
        <p:nvPicPr>
          <p:cNvPr id="11" name="Afbeelding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0" y="1"/>
            <a:ext cx="1651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59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B78D8D-1AE9-4D40-A91B-69B55975B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4E1EF4-17F6-448E-AFEB-D54B58920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C5DECF-A150-41B8-8340-ACFD4EC0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52BC-9E57-4567-905A-2416DE52E54B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C49153-6D8B-4706-810D-DD852588E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554AE3-8F4B-4674-9F04-16D413855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6872C-2DAE-477B-AD18-1E9750B8FE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73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00801"/>
            <a:ext cx="12192000" cy="455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8" hasCustomPrompt="1"/>
          </p:nvPr>
        </p:nvSpPr>
        <p:spPr>
          <a:xfrm>
            <a:off x="431371" y="1411832"/>
            <a:ext cx="11233248" cy="4988983"/>
          </a:xfrm>
        </p:spPr>
        <p:txBody>
          <a:bodyPr/>
          <a:lstStyle>
            <a:lvl1pPr>
              <a:defRPr baseline="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2667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2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2133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867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niveau 1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altLang="nl-NL" dirty="0"/>
              <a:t>Plaats hier de titel van je dia</a:t>
            </a:r>
            <a:endParaRPr lang="nl-NL" dirty="0"/>
          </a:p>
        </p:txBody>
      </p:sp>
      <p:sp>
        <p:nvSpPr>
          <p:cNvPr id="5" name="Tijdelijke aanduiding voor dianummer 1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algn="ctr">
              <a:defRPr sz="1333" b="1" smtClean="0">
                <a:solidFill>
                  <a:srgbClr val="007FAE"/>
                </a:solidFill>
              </a:defRPr>
            </a:lvl1pPr>
          </a:lstStyle>
          <a:p>
            <a:pPr>
              <a:defRPr/>
            </a:pPr>
            <a:fld id="{EF9D50FF-71E8-491A-8946-D4698ABC509D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6" name="Tijdelijke aanduiding voor datum 6"/>
          <p:cNvSpPr>
            <a:spLocks noGrp="1"/>
          </p:cNvSpPr>
          <p:nvPr>
            <p:ph type="dt" sz="half" idx="20"/>
          </p:nvPr>
        </p:nvSpPr>
        <p:spPr>
          <a:xfrm>
            <a:off x="8434918" y="6400801"/>
            <a:ext cx="2942167" cy="455084"/>
          </a:xfrm>
        </p:spPr>
        <p:txBody>
          <a:bodyPr/>
          <a:lstStyle>
            <a:lvl1pPr algn="r"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voettekst 11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 algn="l">
              <a:defRPr sz="1333" b="1" dirty="0" smtClean="0">
                <a:solidFill>
                  <a:srgbClr val="007F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94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00801"/>
            <a:ext cx="12192000" cy="455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11227229" cy="1056117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nl-NL" altLang="nl-NL" dirty="0"/>
              <a:t>Plaats hier de titel van je dia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22" hasCustomPrompt="1"/>
          </p:nvPr>
        </p:nvSpPr>
        <p:spPr>
          <a:xfrm>
            <a:off x="431371" y="1411832"/>
            <a:ext cx="11233248" cy="4988983"/>
          </a:xfrm>
        </p:spPr>
        <p:txBody>
          <a:bodyPr rtlCol="0">
            <a:noAutofit/>
          </a:bodyPr>
          <a:lstStyle>
            <a:lvl1pPr marL="457189" marR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5007D"/>
              </a:buClr>
              <a:buSzTx/>
              <a:buFont typeface="Arial" panose="020B0604020202020204" pitchFamily="34" charset="0"/>
              <a:buChar char="•"/>
              <a:tabLst/>
              <a:defRPr sz="2933"/>
            </a:lvl1pPr>
          </a:lstStyle>
          <a:p>
            <a:pPr lvl="0"/>
            <a:r>
              <a:rPr lang="nl-NL" noProof="0" dirty="0"/>
              <a:t>Klik op het pictogram om een afbeelding in te voegen</a:t>
            </a:r>
          </a:p>
        </p:txBody>
      </p:sp>
      <p:sp>
        <p:nvSpPr>
          <p:cNvPr id="6" name="Tijdelijke aanduiding voor dianummer 12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ctr">
              <a:defRPr sz="1333" b="1" smtClean="0">
                <a:solidFill>
                  <a:srgbClr val="007FAE"/>
                </a:solidFill>
              </a:defRPr>
            </a:lvl1pPr>
          </a:lstStyle>
          <a:p>
            <a:pPr>
              <a:defRPr/>
            </a:pPr>
            <a:fld id="{D666E162-1477-4983-85C1-DCC4F3CC4A3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4"/>
          </p:nvPr>
        </p:nvSpPr>
        <p:spPr>
          <a:xfrm>
            <a:off x="8434918" y="6400801"/>
            <a:ext cx="2942167" cy="455084"/>
          </a:xfrm>
        </p:spPr>
        <p:txBody>
          <a:bodyPr/>
          <a:lstStyle>
            <a:lvl1pPr algn="r"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 algn="l">
              <a:defRPr sz="1333" b="1" dirty="0" smtClean="0">
                <a:solidFill>
                  <a:srgbClr val="007F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6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00801"/>
            <a:ext cx="12192000" cy="455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11227229" cy="1056117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nl-NL" altLang="nl-NL" dirty="0"/>
              <a:t>Plaats hier de titel van je dia</a:t>
            </a:r>
            <a:endParaRPr lang="nl-NL" dirty="0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21" hasCustomPrompt="1"/>
          </p:nvPr>
        </p:nvSpPr>
        <p:spPr>
          <a:xfrm>
            <a:off x="431800" y="1412784"/>
            <a:ext cx="11232819" cy="4988023"/>
          </a:xfrm>
        </p:spPr>
        <p:txBody>
          <a:bodyPr/>
          <a:lstStyle>
            <a:lvl1pPr>
              <a:defRPr sz="2933"/>
            </a:lvl1pPr>
          </a:lstStyle>
          <a:p>
            <a:pPr lvl="0"/>
            <a:r>
              <a:rPr lang="nl-NL" noProof="0" dirty="0"/>
              <a:t>Klik op het een van de pictogrammen om een tabel, grafiek, video of andere media in te voegen</a:t>
            </a:r>
          </a:p>
        </p:txBody>
      </p:sp>
      <p:sp>
        <p:nvSpPr>
          <p:cNvPr id="6" name="Tijdelijke aanduiding voor dianummer 12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algn="ctr">
              <a:defRPr sz="1333" b="1" smtClean="0">
                <a:solidFill>
                  <a:srgbClr val="007FAE"/>
                </a:solidFill>
              </a:defRPr>
            </a:lvl1pPr>
          </a:lstStyle>
          <a:p>
            <a:pPr>
              <a:defRPr/>
            </a:pPr>
            <a:fld id="{0E3049AF-73C0-4543-AE41-B98E869EA6A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3"/>
          </p:nvPr>
        </p:nvSpPr>
        <p:spPr>
          <a:xfrm>
            <a:off x="8434918" y="6400801"/>
            <a:ext cx="2942167" cy="455084"/>
          </a:xfrm>
        </p:spPr>
        <p:txBody>
          <a:bodyPr/>
          <a:lstStyle>
            <a:lvl1pPr algn="r"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 algn="l">
              <a:defRPr sz="1333" b="1" dirty="0" smtClean="0">
                <a:solidFill>
                  <a:srgbClr val="007F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544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2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00801"/>
            <a:ext cx="12192000" cy="455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1411832"/>
            <a:ext cx="5568619" cy="4988983"/>
          </a:xfrm>
        </p:spPr>
        <p:txBody>
          <a:bodyPr/>
          <a:lstStyle>
            <a:lvl1pPr>
              <a:defRPr baseline="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2667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2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2133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867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niveau 1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11227229" cy="105611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altLang="nl-NL" dirty="0"/>
              <a:t>Plaats hier de titel van je dia</a:t>
            </a:r>
            <a:endParaRPr lang="nl-NL" dirty="0"/>
          </a:p>
        </p:txBody>
      </p:sp>
      <p:sp>
        <p:nvSpPr>
          <p:cNvPr id="11" name="Tijdelijke aanduiding voor tekst 22"/>
          <p:cNvSpPr>
            <a:spLocks noGrp="1"/>
          </p:cNvSpPr>
          <p:nvPr>
            <p:ph type="body" sz="quarter" idx="19" hasCustomPrompt="1"/>
          </p:nvPr>
        </p:nvSpPr>
        <p:spPr>
          <a:xfrm>
            <a:off x="431371" y="1411818"/>
            <a:ext cx="5568619" cy="4988983"/>
          </a:xfrm>
        </p:spPr>
        <p:txBody>
          <a:bodyPr/>
          <a:lstStyle>
            <a:lvl1pPr>
              <a:defRPr baseline="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2667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2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2133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867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niveau 1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dianummer 1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algn="ctr">
              <a:defRPr sz="1333" b="1" smtClean="0">
                <a:solidFill>
                  <a:srgbClr val="007FAE"/>
                </a:solidFill>
              </a:defRPr>
            </a:lvl1pPr>
          </a:lstStyle>
          <a:p>
            <a:pPr>
              <a:defRPr/>
            </a:pPr>
            <a:fld id="{1368AD61-CA57-4BD8-834E-48EEF07E3E8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1"/>
          </p:nvPr>
        </p:nvSpPr>
        <p:spPr>
          <a:xfrm>
            <a:off x="8434918" y="6400801"/>
            <a:ext cx="2942167" cy="455084"/>
          </a:xfrm>
        </p:spPr>
        <p:txBody>
          <a:bodyPr/>
          <a:lstStyle>
            <a:lvl1pPr algn="r"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l">
              <a:defRPr sz="1333" b="1" dirty="0" smtClean="0">
                <a:solidFill>
                  <a:srgbClr val="007F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09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afbeelding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00801"/>
            <a:ext cx="12192000" cy="455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1411832"/>
            <a:ext cx="5568619" cy="4988983"/>
          </a:xfrm>
        </p:spPr>
        <p:txBody>
          <a:bodyPr/>
          <a:lstStyle>
            <a:lvl1pPr>
              <a:defRPr baseline="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2667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2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2133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867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niveau 1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11227229" cy="105611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altLang="nl-NL" dirty="0"/>
              <a:t>Plaats hier de titel van je dia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22" hasCustomPrompt="1"/>
          </p:nvPr>
        </p:nvSpPr>
        <p:spPr>
          <a:xfrm>
            <a:off x="431371" y="1411832"/>
            <a:ext cx="5664629" cy="4988983"/>
          </a:xfrm>
        </p:spPr>
        <p:txBody>
          <a:bodyPr rtlCol="0">
            <a:noAutofit/>
          </a:bodyPr>
          <a:lstStyle>
            <a:lvl1pPr marL="457189" marR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5007D"/>
              </a:buClr>
              <a:buSzTx/>
              <a:buFont typeface="Arial" panose="020B0604020202020204" pitchFamily="34" charset="0"/>
              <a:buChar char="•"/>
              <a:tabLst/>
              <a:defRPr sz="2933"/>
            </a:lvl1pPr>
          </a:lstStyle>
          <a:p>
            <a:pPr lvl="0"/>
            <a:r>
              <a:rPr lang="nl-NL" noProof="0" dirty="0"/>
              <a:t>Klik op het pictogram om een afbeelding in te voegen</a:t>
            </a:r>
          </a:p>
        </p:txBody>
      </p:sp>
      <p:sp>
        <p:nvSpPr>
          <p:cNvPr id="6" name="Tijdelijke aanduiding voor dianummer 12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ctr">
              <a:defRPr sz="1333" b="1" smtClean="0">
                <a:solidFill>
                  <a:srgbClr val="007FAE"/>
                </a:solidFill>
              </a:defRPr>
            </a:lvl1pPr>
          </a:lstStyle>
          <a:p>
            <a:pPr>
              <a:defRPr/>
            </a:pPr>
            <a:fld id="{79165674-9E81-416D-92A4-157D9C01869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4"/>
          </p:nvPr>
        </p:nvSpPr>
        <p:spPr>
          <a:xfrm>
            <a:off x="8434918" y="6400801"/>
            <a:ext cx="2942167" cy="455084"/>
          </a:xfrm>
        </p:spPr>
        <p:txBody>
          <a:bodyPr/>
          <a:lstStyle>
            <a:lvl1pPr algn="r"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 algn="l">
              <a:defRPr sz="1333" b="1" dirty="0" smtClean="0">
                <a:solidFill>
                  <a:srgbClr val="007F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04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media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00801"/>
            <a:ext cx="12192000" cy="4550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1411832"/>
            <a:ext cx="5568619" cy="4988983"/>
          </a:xfrm>
        </p:spPr>
        <p:txBody>
          <a:bodyPr/>
          <a:lstStyle>
            <a:lvl1pPr>
              <a:defRPr baseline="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 sz="2667"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 sz="2400"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 sz="2133"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 sz="1867"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nl-NL" dirty="0" err="1"/>
              <a:t>Bullet</a:t>
            </a:r>
            <a:r>
              <a:rPr lang="nl-NL" dirty="0"/>
              <a:t> niveau 1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11227229" cy="105611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altLang="nl-NL" dirty="0"/>
              <a:t>Plaats hier de titel van je dia</a:t>
            </a:r>
            <a:endParaRPr lang="nl-NL" dirty="0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21" hasCustomPrompt="1"/>
          </p:nvPr>
        </p:nvSpPr>
        <p:spPr>
          <a:xfrm>
            <a:off x="431800" y="1412784"/>
            <a:ext cx="5664200" cy="4988023"/>
          </a:xfrm>
        </p:spPr>
        <p:txBody>
          <a:bodyPr/>
          <a:lstStyle>
            <a:lvl1pPr>
              <a:defRPr sz="2933"/>
            </a:lvl1pPr>
          </a:lstStyle>
          <a:p>
            <a:pPr lvl="0"/>
            <a:r>
              <a:rPr lang="nl-NL" noProof="0" dirty="0"/>
              <a:t>Klik op het een van de pictogrammen om een tabel, grafiek, video of andere media in te voegen</a:t>
            </a:r>
          </a:p>
        </p:txBody>
      </p:sp>
      <p:sp>
        <p:nvSpPr>
          <p:cNvPr id="6" name="Tijdelijke aanduiding voor dianummer 12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 algn="ctr">
              <a:defRPr sz="1333" b="1" smtClean="0">
                <a:solidFill>
                  <a:srgbClr val="007FAE"/>
                </a:solidFill>
              </a:defRPr>
            </a:lvl1pPr>
          </a:lstStyle>
          <a:p>
            <a:pPr>
              <a:defRPr/>
            </a:pPr>
            <a:fld id="{F6FF2055-2245-4721-A884-F57814184D9A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3"/>
          </p:nvPr>
        </p:nvSpPr>
        <p:spPr>
          <a:xfrm>
            <a:off x="8434918" y="6400801"/>
            <a:ext cx="2942167" cy="455084"/>
          </a:xfrm>
        </p:spPr>
        <p:txBody>
          <a:bodyPr/>
          <a:lstStyle>
            <a:lvl1pPr algn="r"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 algn="l">
              <a:defRPr sz="1333" b="1" dirty="0" smtClean="0">
                <a:solidFill>
                  <a:srgbClr val="007F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906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31800" y="2516718"/>
            <a:ext cx="7969251" cy="182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Plaats hier de titel van je presentatie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31800" y="4389967"/>
            <a:ext cx="79692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altLang="nl-NL" dirty="0"/>
              <a:t>Plaats hier bijvoorbeeld je voor- en achternaam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>
          <a:xfrm>
            <a:off x="8434918" y="6400800"/>
            <a:ext cx="294216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5852BC-9E57-4567-905A-2416DE52E54B}" type="datetimeFigureOut">
              <a:rPr lang="nl-NL" smtClean="0"/>
              <a:t>4-7-2022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3"/>
          </p:nvPr>
        </p:nvSpPr>
        <p:spPr>
          <a:xfrm>
            <a:off x="431800" y="6405034"/>
            <a:ext cx="7969251" cy="4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33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4"/>
          </p:nvPr>
        </p:nvSpPr>
        <p:spPr>
          <a:xfrm>
            <a:off x="11377084" y="6405034"/>
            <a:ext cx="575733" cy="4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33" b="1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CB6872C-2DAE-477B-AD18-1E9750B8FE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17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333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333" b="1">
          <a:solidFill>
            <a:schemeClr val="accent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333" b="1">
          <a:solidFill>
            <a:schemeClr val="accent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333" b="1">
          <a:solidFill>
            <a:schemeClr val="accent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333" b="1">
          <a:solidFill>
            <a:schemeClr val="accent1"/>
          </a:solidFill>
          <a:latin typeface="Arial" charset="0"/>
          <a:cs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5333" b="1">
          <a:solidFill>
            <a:schemeClr val="accent1"/>
          </a:solidFill>
          <a:latin typeface="Arial" charset="0"/>
          <a:cs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5333" b="1">
          <a:solidFill>
            <a:schemeClr val="accent1"/>
          </a:solidFill>
          <a:latin typeface="Arial" charset="0"/>
          <a:cs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5333" b="1">
          <a:solidFill>
            <a:schemeClr val="accent1"/>
          </a:solidFill>
          <a:latin typeface="Arial" charset="0"/>
          <a:cs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5333" b="1">
          <a:solidFill>
            <a:schemeClr val="accent1"/>
          </a:solidFill>
          <a:latin typeface="Arial" charset="0"/>
          <a:cs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33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67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67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31800" y="357718"/>
            <a:ext cx="11226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Plaats hier de titel van je dia</a:t>
            </a:r>
            <a:endParaRPr lang="en-GB" altLang="nl-NL" dirty="0"/>
          </a:p>
        </p:txBody>
      </p:sp>
      <p:sp>
        <p:nvSpPr>
          <p:cNvPr id="2051" name="Tijdelijke aanduiding voor tekst 15"/>
          <p:cNvSpPr>
            <a:spLocks noGrp="1"/>
          </p:cNvSpPr>
          <p:nvPr>
            <p:ph type="body" idx="1"/>
          </p:nvPr>
        </p:nvSpPr>
        <p:spPr bwMode="auto">
          <a:xfrm>
            <a:off x="431801" y="1411818"/>
            <a:ext cx="11233151" cy="4988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err="1"/>
              <a:t>Bullet</a:t>
            </a:r>
            <a:r>
              <a:rPr lang="nl-NL" altLang="nl-NL" dirty="0"/>
              <a:t> niveau 1</a:t>
            </a:r>
          </a:p>
          <a:p>
            <a:pPr lvl="1"/>
            <a:r>
              <a:rPr lang="nl-NL" altLang="nl-NL" dirty="0" err="1"/>
              <a:t>Bullet</a:t>
            </a:r>
            <a:r>
              <a:rPr lang="nl-NL" altLang="nl-NL" dirty="0"/>
              <a:t> niveau 2 </a:t>
            </a:r>
          </a:p>
          <a:p>
            <a:pPr lvl="2"/>
            <a:r>
              <a:rPr lang="nl-NL" altLang="nl-NL" dirty="0" err="1"/>
              <a:t>Bullet</a:t>
            </a:r>
            <a:r>
              <a:rPr lang="nl-NL" altLang="nl-NL" dirty="0"/>
              <a:t> niveau 3</a:t>
            </a:r>
          </a:p>
          <a:p>
            <a:pPr lvl="3"/>
            <a:r>
              <a:rPr lang="nl-NL" altLang="nl-NL" dirty="0" err="1"/>
              <a:t>Bullet</a:t>
            </a:r>
            <a:r>
              <a:rPr lang="nl-NL" altLang="nl-NL" dirty="0"/>
              <a:t> niveau 4</a:t>
            </a:r>
          </a:p>
          <a:p>
            <a:pPr lvl="4"/>
            <a:r>
              <a:rPr lang="nl-NL" altLang="nl-NL" dirty="0" err="1"/>
              <a:t>Bullet</a:t>
            </a:r>
            <a:r>
              <a:rPr lang="nl-NL" altLang="nl-NL" dirty="0"/>
              <a:t> niveau 5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"/>
          </p:nvPr>
        </p:nvSpPr>
        <p:spPr>
          <a:xfrm>
            <a:off x="8434918" y="6400800"/>
            <a:ext cx="2942167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33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voettekst 8"/>
          <p:cNvSpPr>
            <a:spLocks noGrp="1"/>
          </p:cNvSpPr>
          <p:nvPr>
            <p:ph type="ftr" sz="quarter" idx="3"/>
          </p:nvPr>
        </p:nvSpPr>
        <p:spPr>
          <a:xfrm>
            <a:off x="431800" y="6405034"/>
            <a:ext cx="7969251" cy="4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33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9"/>
          <p:cNvSpPr>
            <a:spLocks noGrp="1"/>
          </p:cNvSpPr>
          <p:nvPr>
            <p:ph type="sldNum" sz="quarter" idx="4"/>
          </p:nvPr>
        </p:nvSpPr>
        <p:spPr>
          <a:xfrm>
            <a:off x="11377084" y="6405034"/>
            <a:ext cx="575733" cy="4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33" b="1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F49A0E2-C662-4495-80C1-48B5666DFC48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380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733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33" b="1">
          <a:solidFill>
            <a:schemeClr val="accent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33" b="1">
          <a:solidFill>
            <a:schemeClr val="accent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33" b="1">
          <a:solidFill>
            <a:schemeClr val="accent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33" b="1">
          <a:solidFill>
            <a:schemeClr val="accent1"/>
          </a:solidFill>
          <a:latin typeface="Arial" charset="0"/>
          <a:cs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733" b="1">
          <a:solidFill>
            <a:schemeClr val="accent1"/>
          </a:solidFill>
          <a:latin typeface="Arial" charset="0"/>
          <a:cs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733" b="1">
          <a:solidFill>
            <a:schemeClr val="accent1"/>
          </a:solidFill>
          <a:latin typeface="Arial" charset="0"/>
          <a:cs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733" b="1">
          <a:solidFill>
            <a:schemeClr val="accent1"/>
          </a:solidFill>
          <a:latin typeface="Arial" charset="0"/>
          <a:cs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733" b="1">
          <a:solidFill>
            <a:schemeClr val="accent1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E5007D"/>
        </a:buClr>
        <a:buFont typeface="Arial" charset="0"/>
        <a:buChar char="•"/>
        <a:defRPr sz="2933" kern="1200">
          <a:solidFill>
            <a:srgbClr val="18181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E5007D"/>
        </a:buClr>
        <a:buFont typeface="Arial" charset="0"/>
        <a:buChar char="•"/>
        <a:defRPr sz="2667" kern="1200">
          <a:solidFill>
            <a:srgbClr val="18181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E5007D"/>
        </a:buClr>
        <a:buFont typeface="Arial" charset="0"/>
        <a:buChar char="•"/>
        <a:defRPr kern="1200">
          <a:solidFill>
            <a:srgbClr val="18181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E5007D"/>
        </a:buClr>
        <a:buFont typeface="Arial" charset="0"/>
        <a:buChar char="•"/>
        <a:defRPr sz="2133" kern="1200">
          <a:solidFill>
            <a:srgbClr val="18181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E5007D"/>
        </a:buClr>
        <a:buFont typeface="Arial" charset="0"/>
        <a:buChar char="•"/>
        <a:defRPr sz="1867" kern="1200">
          <a:solidFill>
            <a:srgbClr val="18181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leeve tatoeage - realistische sleeve ⋆ Tattoo Shop WhiteDog">
            <a:extLst>
              <a:ext uri="{FF2B5EF4-FFF2-40B4-BE49-F238E27FC236}">
                <a16:creationId xmlns:a16="http://schemas.microsoft.com/office/drawing/2014/main" id="{0E2AF605-9F03-47C0-8142-84A373F7D1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4" r="19908"/>
          <a:stretch/>
        </p:blipFill>
        <p:spPr bwMode="auto">
          <a:xfrm>
            <a:off x="0" y="0"/>
            <a:ext cx="3881202" cy="688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elf je tattoo ontwerpen. Hoe pak je dat aan? - Tattoo-info">
            <a:extLst>
              <a:ext uri="{FF2B5EF4-FFF2-40B4-BE49-F238E27FC236}">
                <a16:creationId xmlns:a16="http://schemas.microsoft.com/office/drawing/2014/main" id="{F7234AD6-B8A8-4366-8E3E-EFCF2E18E9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3" r="11374"/>
          <a:stretch/>
        </p:blipFill>
        <p:spPr bwMode="auto">
          <a:xfrm>
            <a:off x="7087644" y="-2"/>
            <a:ext cx="5104356" cy="68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attoo stijlen die wij zetten ⋆ Tattoo Studio WhiteDog">
            <a:extLst>
              <a:ext uri="{FF2B5EF4-FFF2-40B4-BE49-F238E27FC236}">
                <a16:creationId xmlns:a16="http://schemas.microsoft.com/office/drawing/2014/main" id="{B0272DFD-CAB3-43C3-A6EB-EACEF04CEF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3" r="10722"/>
          <a:stretch/>
        </p:blipFill>
        <p:spPr bwMode="auto">
          <a:xfrm>
            <a:off x="3766159" y="-2"/>
            <a:ext cx="4659682" cy="68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88876A1C-79C7-4AF5-963B-916345A497C4}"/>
              </a:ext>
            </a:extLst>
          </p:cNvPr>
          <p:cNvSpPr/>
          <p:nvPr/>
        </p:nvSpPr>
        <p:spPr>
          <a:xfrm>
            <a:off x="1425991" y="4609578"/>
            <a:ext cx="8166969" cy="201669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C57CDD-CF23-4A04-8B27-34DD2BEA3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423" y="6050073"/>
            <a:ext cx="9144000" cy="461665"/>
          </a:xfrm>
        </p:spPr>
        <p:txBody>
          <a:bodyPr/>
          <a:lstStyle/>
          <a:p>
            <a:r>
              <a:rPr lang="nl-NL" dirty="0"/>
              <a:t>Een NVWA voorbeeld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60B629-2E84-4E43-929B-0D05FD762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423" y="4609579"/>
            <a:ext cx="9144000" cy="1102290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nl-NL" sz="2800" b="1" kern="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 meerwaarde van kwalitatief onderzoek om effecten van interventies te bepalen</a:t>
            </a:r>
            <a:endParaRPr lang="nl-N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654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27C72C2-5F66-4A43-82AC-153504F3080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79400" y="1411832"/>
            <a:ext cx="11912599" cy="4988983"/>
          </a:xfrm>
        </p:spPr>
        <p:txBody>
          <a:bodyPr/>
          <a:lstStyle/>
          <a:p>
            <a:r>
              <a:rPr lang="nl-NL" dirty="0"/>
              <a:t>Inspectieresultaten 2014 - 2017</a:t>
            </a:r>
          </a:p>
          <a:p>
            <a:r>
              <a:rPr lang="nl-NL" dirty="0"/>
              <a:t>Hygiënisch werken leidt tot minder risico’s voor de volksgezondheid</a:t>
            </a:r>
          </a:p>
          <a:p>
            <a:r>
              <a:rPr lang="nl-NL" dirty="0"/>
              <a:t>Hoe komt gedrag tot stand? Wat zijn motieven voor (niet)naleving?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23C4E1D-D7C2-4184-ABD6-2D5B1F6D0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casus: hygiënisch tatoeëren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009BDE-6E30-4FA8-B0EC-7C395C9913F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F9D50FF-71E8-491A-8946-D4698ABC509D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57571F-13B2-44E2-9EBD-6ABBA63497D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F83714-22DC-4EAF-BB90-316A51766A9E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25D7B72-65CD-41B4-886F-2CC4104BB0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8"/>
          <a:stretch/>
        </p:blipFill>
        <p:spPr>
          <a:xfrm>
            <a:off x="0" y="3429000"/>
            <a:ext cx="12192000" cy="516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3A9B36D3-58B9-7CC7-EB19-2E20D5601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1" y="356660"/>
            <a:ext cx="11227229" cy="1056117"/>
          </a:xfrm>
        </p:spPr>
        <p:txBody>
          <a:bodyPr wrap="square" anchor="ctr">
            <a:normAutofit/>
          </a:bodyPr>
          <a:lstStyle/>
          <a:p>
            <a:r>
              <a:rPr lang="en-US" dirty="0" err="1"/>
              <a:t>filmpje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E8A02E-EC2B-4B66-9722-370E2399A82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11377084" y="6405034"/>
            <a:ext cx="575733" cy="452967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666E162-1477-4983-85C1-DCC4F3CC4A31}" type="slidenum">
              <a:rPr lang="nl-NL" smtClean="0"/>
              <a:pPr>
                <a:spcAft>
                  <a:spcPts val="600"/>
                </a:spcAft>
                <a:defRPr/>
              </a:pPr>
              <a:t>3</a:t>
            </a:fld>
            <a:endParaRPr lang="nl-NL"/>
          </a:p>
        </p:txBody>
      </p:sp>
      <p:sp>
        <p:nvSpPr>
          <p:cNvPr id="137" name="Date Placeholder 5">
            <a:extLst>
              <a:ext uri="{FF2B5EF4-FFF2-40B4-BE49-F238E27FC236}">
                <a16:creationId xmlns:a16="http://schemas.microsoft.com/office/drawing/2014/main" id="{A438403A-8D8B-2EDD-D17E-B51A2D6100DC}"/>
              </a:ext>
            </a:extLst>
          </p:cNvPr>
          <p:cNvSpPr>
            <a:spLocks noGrp="1"/>
          </p:cNvSpPr>
          <p:nvPr>
            <p:ph type="dt" sz="half" idx="23"/>
          </p:nvPr>
        </p:nvSpPr>
        <p:spPr>
          <a:xfrm>
            <a:off x="8434918" y="6400801"/>
            <a:ext cx="2942167" cy="455084"/>
          </a:xfrm>
        </p:spPr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139" name="Footer Placeholder 6">
            <a:extLst>
              <a:ext uri="{FF2B5EF4-FFF2-40B4-BE49-F238E27FC236}">
                <a16:creationId xmlns:a16="http://schemas.microsoft.com/office/drawing/2014/main" id="{5743B160-2E1D-10A7-2905-AC0CCBE102EE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>
          <a:xfrm>
            <a:off x="431800" y="6405034"/>
            <a:ext cx="7969251" cy="452967"/>
          </a:xfrm>
        </p:spPr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53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27C72C2-5F66-4A43-82AC-153504F3080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Ethisch</a:t>
            </a:r>
          </a:p>
          <a:p>
            <a:endParaRPr lang="nl-NL" dirty="0"/>
          </a:p>
          <a:p>
            <a:r>
              <a:rPr lang="nl-NL" dirty="0"/>
              <a:t>Methodologisch</a:t>
            </a:r>
          </a:p>
          <a:p>
            <a:endParaRPr lang="nl-NL" dirty="0"/>
          </a:p>
          <a:p>
            <a:r>
              <a:rPr lang="nl-NL" dirty="0"/>
              <a:t>Praktisch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23C4E1D-D7C2-4184-ABD6-2D5B1F6D0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Uitdagingen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009BDE-6E30-4FA8-B0EC-7C395C9913F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F9D50FF-71E8-491A-8946-D4698ABC509D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DBA22CB8-1284-4584-926D-CE97F7399B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8"/>
          <a:stretch/>
        </p:blipFill>
        <p:spPr>
          <a:xfrm>
            <a:off x="7450804" y="357718"/>
            <a:ext cx="4357914" cy="4598731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E79110E2-63B3-49D3-826F-BBF413ED210D}"/>
              </a:ext>
            </a:extLst>
          </p:cNvPr>
          <p:cNvSpPr txBox="1"/>
          <p:nvPr/>
        </p:nvSpPr>
        <p:spPr>
          <a:xfrm>
            <a:off x="7885643" y="4938336"/>
            <a:ext cx="3491441" cy="1015663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3000" dirty="0">
                <a:latin typeface="Arial" panose="020B0604020202020204" pitchFamily="34" charset="0"/>
                <a:cs typeface="Arial" panose="020B0604020202020204" pitchFamily="34" charset="0"/>
              </a:rPr>
              <a:t>Is de interventiemix effectief?</a:t>
            </a:r>
          </a:p>
        </p:txBody>
      </p:sp>
    </p:spTree>
    <p:extLst>
      <p:ext uri="{BB962C8B-B14F-4D97-AF65-F5344CB8AC3E}">
        <p14:creationId xmlns:p14="http://schemas.microsoft.com/office/powerpoint/2010/main" val="41454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A1BE935-498E-41D3-981D-850ABFACB1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Er te laat over nadenken.</a:t>
            </a:r>
          </a:p>
          <a:p>
            <a:r>
              <a:rPr lang="nl-NL" dirty="0"/>
              <a:t>Kan niet.</a:t>
            </a:r>
          </a:p>
          <a:p>
            <a:r>
              <a:rPr lang="nl-NL" dirty="0"/>
              <a:t>Valt niet binnen de scope van toezichthouder.</a:t>
            </a:r>
          </a:p>
          <a:p>
            <a:r>
              <a:rPr lang="nl-NL" dirty="0"/>
              <a:t>Te ingewikkeld.</a:t>
            </a:r>
          </a:p>
          <a:p>
            <a:r>
              <a:rPr lang="nl-NL" dirty="0"/>
              <a:t>Onvoldoende capaciteit.</a:t>
            </a:r>
          </a:p>
          <a:p>
            <a:r>
              <a:rPr lang="nl-NL" dirty="0"/>
              <a:t>Te weinig tijd.</a:t>
            </a:r>
          </a:p>
          <a:p>
            <a:r>
              <a:rPr lang="nl-NL" dirty="0"/>
              <a:t>Te weinig kennis beschikbaar.</a:t>
            </a:r>
          </a:p>
          <a:p>
            <a:r>
              <a:rPr lang="nl-NL" dirty="0"/>
              <a:t>…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BF81007-9B4D-4461-8479-BF047AF9A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ook… valkuilen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D02E3C2-1C63-4B72-8334-F0785051FAE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F9D50FF-71E8-491A-8946-D4698ABC509D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4430F64-B46F-4B7F-B805-8A9E2AA73AB5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7F3671-6FD9-4E02-85CC-A70AC9624D46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17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1C112088-013C-41F6-9B69-D5079964CB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091" y="1198794"/>
            <a:ext cx="6276033" cy="5419264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Inspectiecapaciteit: één meetmoment na de interventiemix</a:t>
            </a:r>
          </a:p>
          <a:p>
            <a:r>
              <a:rPr lang="nl-NL" dirty="0"/>
              <a:t>Beschikbare data: web statistieken</a:t>
            </a:r>
          </a:p>
          <a:p>
            <a:r>
              <a:rPr lang="nl-NL" dirty="0"/>
              <a:t>Extra dataverzameling mogelijk: enquête tijdens inspectie en diepte-interviews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965DA6B-2572-45A5-A55B-0598A9D25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Mogelijkheden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07DE88A-7734-4B18-931C-029D586A6F6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F9D50FF-71E8-491A-8946-D4698ABC509D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BEE3C61-732F-4E66-910A-5CACD5E082ED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B5D505D-323B-469F-AFCA-7BCC4ACAD191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2050" name="Picture 2" descr="HD rainbow paradise wallpapers | Peakpx">
            <a:extLst>
              <a:ext uri="{FF2B5EF4-FFF2-40B4-BE49-F238E27FC236}">
                <a16:creationId xmlns:a16="http://schemas.microsoft.com/office/drawing/2014/main" id="{C69561B2-CD0B-4E60-BA1A-CF3250131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24" y="198061"/>
            <a:ext cx="5599694" cy="334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3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94801C97-E0C6-40FC-B031-23C20CC248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1370" y="1411832"/>
            <a:ext cx="9017429" cy="4988983"/>
          </a:xfrm>
        </p:spPr>
        <p:txBody>
          <a:bodyPr/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Van causaal verband naar beredeneerde plausibiliteit (en causale verklaring)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767F3DB-CB0A-4752-B111-C1FF7741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Dus…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F38A4EE-B0DC-47A8-8F80-7F4DD143A52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F9D50FF-71E8-491A-8946-D4698ABC509D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69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18B5ED59-E44A-4EF4-B5D1-6CE0F0E83A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1371" y="1204686"/>
            <a:ext cx="6520972" cy="519612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nl-NL" sz="2500" dirty="0"/>
              <a:t>Het is onvoldoende aannemelijk dat de interventiemix heeft bijgedragen aan een verbetering van de naleving. De interventiemix vraagt verdere ontwikkeling.</a:t>
            </a:r>
          </a:p>
          <a:p>
            <a:pPr marL="514350" indent="-514350">
              <a:buAutoNum type="arabicPeriod"/>
            </a:pPr>
            <a:r>
              <a:rPr lang="nl-NL" sz="25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Aantonen beredeneerde plausibiliteit is een werkbaar alternatief.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nl-NL" sz="2500" dirty="0"/>
              <a:t>Mixed-</a:t>
            </a:r>
            <a:r>
              <a:rPr lang="nl-NL" sz="2500" dirty="0" err="1"/>
              <a:t>methods</a:t>
            </a:r>
            <a:r>
              <a:rPr lang="nl-NL" sz="2500" dirty="0"/>
              <a:t> leidt tot complementaire inzichten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nl-NL" sz="2500" dirty="0"/>
              <a:t>Er kan een spanningsveld ontstaan tussen (risicogericht) toezicht en het uitvoeren van een effectmeting: focus op het doel</a:t>
            </a:r>
            <a:endParaRPr lang="nl-NL" sz="2800" dirty="0"/>
          </a:p>
          <a:p>
            <a:pPr marL="514350" indent="-514350">
              <a:buAutoNum type="arabicPeriod"/>
            </a:pPr>
            <a:endParaRPr lang="nl-NL" sz="29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nl-NL" sz="29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nl-NL" sz="2900" dirty="0">
              <a:latin typeface="+mn-lt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28F0636-73E2-439B-8286-90B4CB08D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Geleerde lessen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B1D35F5-3EF5-49B3-A262-084DF76F564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F9D50FF-71E8-491A-8946-D4698ABC509D}" type="slidenum">
              <a:rPr lang="nl-NL" smtClean="0"/>
              <a:pPr>
                <a:defRPr/>
              </a:pPr>
              <a:t>8</a:t>
            </a:fld>
            <a:endParaRPr lang="nl-NL" dirty="0"/>
          </a:p>
        </p:txBody>
      </p:sp>
      <p:pic>
        <p:nvPicPr>
          <p:cNvPr id="3074" name="Picture 2" descr="What Did We Learn Mini-Print">
            <a:extLst>
              <a:ext uri="{FF2B5EF4-FFF2-40B4-BE49-F238E27FC236}">
                <a16:creationId xmlns:a16="http://schemas.microsoft.com/office/drawing/2014/main" id="{DE42E5D8-199B-4D2A-8364-17815D51B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6" t="20587" r="12816" b="18518"/>
          <a:stretch/>
        </p:blipFill>
        <p:spPr bwMode="auto">
          <a:xfrm>
            <a:off x="8040915" y="0"/>
            <a:ext cx="4151085" cy="417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14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E6B928A-FFB2-42A4-9A90-6CBDE6E6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Kortom…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A32EB60-D8A7-4DEC-9169-A551D1724BD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F9D50FF-71E8-491A-8946-D4698ABC509D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B0F21C2-AF2E-4D95-805F-BACE65914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433" y="1690487"/>
            <a:ext cx="5038520" cy="314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267553"/>
      </p:ext>
    </p:extLst>
  </p:cSld>
  <p:clrMapOvr>
    <a:masterClrMapping/>
  </p:clrMapOvr>
</p:sld>
</file>

<file path=ppt/theme/theme1.xml><?xml version="1.0" encoding="utf-8"?>
<a:theme xmlns:a="http://schemas.openxmlformats.org/drawingml/2006/main" name="ACM leeg Powerpoint-sjabloon - NL">
  <a:themeElements>
    <a:clrScheme name="ACM Themakleuren">
      <a:dk1>
        <a:srgbClr val="000000"/>
      </a:dk1>
      <a:lt1>
        <a:sysClr val="window" lastClr="FFFFFF"/>
      </a:lt1>
      <a:dk2>
        <a:srgbClr val="E5007D"/>
      </a:dk2>
      <a:lt2>
        <a:srgbClr val="F2F2F2"/>
      </a:lt2>
      <a:accent1>
        <a:srgbClr val="5F1F7A"/>
      </a:accent1>
      <a:accent2>
        <a:srgbClr val="E5007D"/>
      </a:accent2>
      <a:accent3>
        <a:srgbClr val="B2ADC9"/>
      </a:accent3>
      <a:accent4>
        <a:srgbClr val="007FAE"/>
      </a:accent4>
      <a:accent5>
        <a:srgbClr val="FCC800"/>
      </a:accent5>
      <a:accent6>
        <a:srgbClr val="007C00"/>
      </a:accent6>
      <a:hlink>
        <a:srgbClr val="007FAE"/>
      </a:hlink>
      <a:folHlink>
        <a:srgbClr val="5F1F7A"/>
      </a:folHlink>
    </a:clrScheme>
    <a:fontScheme name="ACM fonts 1">
      <a:majorFont>
        <a:latin typeface="DIN Alternate"/>
        <a:ea typeface=""/>
        <a:cs typeface=""/>
      </a:majorFont>
      <a:minorFont>
        <a:latin typeface="Arial"/>
        <a:ea typeface=""/>
        <a:cs typeface="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1" id="{88B7D7AB-5E97-46F8-8D33-B4CE9755563D}" vid="{B3968ED8-11C4-457C-B830-4ED7AF7F0094}"/>
    </a:ext>
  </a:extLst>
</a:theme>
</file>

<file path=ppt/theme/theme2.xml><?xml version="1.0" encoding="utf-8"?>
<a:theme xmlns:a="http://schemas.openxmlformats.org/drawingml/2006/main" name="Inhoudsdia's">
  <a:themeElements>
    <a:clrScheme name="ACM Themakleuren">
      <a:dk1>
        <a:srgbClr val="000000"/>
      </a:dk1>
      <a:lt1>
        <a:sysClr val="window" lastClr="FFFFFF"/>
      </a:lt1>
      <a:dk2>
        <a:srgbClr val="E5007D"/>
      </a:dk2>
      <a:lt2>
        <a:srgbClr val="F2F2F2"/>
      </a:lt2>
      <a:accent1>
        <a:srgbClr val="5F1F7A"/>
      </a:accent1>
      <a:accent2>
        <a:srgbClr val="E5007D"/>
      </a:accent2>
      <a:accent3>
        <a:srgbClr val="B2ADC9"/>
      </a:accent3>
      <a:accent4>
        <a:srgbClr val="007FAE"/>
      </a:accent4>
      <a:accent5>
        <a:srgbClr val="FCC800"/>
      </a:accent5>
      <a:accent6>
        <a:srgbClr val="007C00"/>
      </a:accent6>
      <a:hlink>
        <a:srgbClr val="007FAE"/>
      </a:hlink>
      <a:folHlink>
        <a:srgbClr val="5F1F7A"/>
      </a:folHlink>
    </a:clrScheme>
    <a:fontScheme name="ACM fonts 1">
      <a:majorFont>
        <a:latin typeface="DIN Alternate"/>
        <a:ea typeface=""/>
        <a:cs typeface=""/>
      </a:majorFont>
      <a:minorFont>
        <a:latin typeface="Arial"/>
        <a:ea typeface=""/>
        <a:cs typeface="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1" id="{88B7D7AB-5E97-46F8-8D33-B4CE9755563D}" vid="{4D2C9B5F-F42E-4ED4-BFB1-EB5F5F333F35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453E80-33F9-4605-B518-EC3860B8E2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745</TotalTime>
  <Words>206</Words>
  <Application>Microsoft Office PowerPoint</Application>
  <PresentationFormat>Breedbeeld</PresentationFormat>
  <Paragraphs>57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ACM leeg Powerpoint-sjabloon - NL</vt:lpstr>
      <vt:lpstr>Inhoudsdia's</vt:lpstr>
      <vt:lpstr>De meerwaarde van kwalitatief onderzoek om effecten van interventies te bepalen</vt:lpstr>
      <vt:lpstr>De casus: hygiënisch tatoeëren</vt:lpstr>
      <vt:lpstr>filmpje</vt:lpstr>
      <vt:lpstr>Uitdagingen</vt:lpstr>
      <vt:lpstr>En ook… valkuilen</vt:lpstr>
      <vt:lpstr>Mogelijkheden</vt:lpstr>
      <vt:lpstr>Dus…</vt:lpstr>
      <vt:lpstr>Geleerde lessen</vt:lpstr>
      <vt:lpstr>Kortom…</vt:lpstr>
    </vt:vector>
  </TitlesOfParts>
  <Company>Autoriteit Consument en Markt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kwalitatieve effectmeting</dc:title>
  <dc:creator>Claessen-Tanihatu, Whitney</dc:creator>
  <cp:lastModifiedBy>Jansen, L. MSc (Laurie)</cp:lastModifiedBy>
  <cp:revision>115</cp:revision>
  <dcterms:created xsi:type="dcterms:W3CDTF">2022-05-19T12:45:32Z</dcterms:created>
  <dcterms:modified xsi:type="dcterms:W3CDTF">2022-07-04T15:01:47Z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0x01010042BA8BA4C4580641802B4FDBFB4F6BB7</vt:lpwstr>
  </property>
  <property fmtid="{D5CDD505-2E9C-101B-9397-08002B2CF9AE}" pid="3" name="ClassificationContentMarkingFooterLocations">
    <vt:lpwstr>ACM leeg Powerpoint-sjabloon - NL:5\Inhoudsdia's:5</vt:lpwstr>
  </property>
  <property fmtid="{D5CDD505-2E9C-101B-9397-08002B2CF9AE}" pid="4" name="ClassificationContentMarkingFooterText">
    <vt:lpwstr>Intern gebruik</vt:lpwstr>
  </property>
  <property fmtid="{D5CDD505-2E9C-101B-9397-08002B2CF9AE}" pid="5" name="ClassificationContentMarkingHeaderLocations">
    <vt:lpwstr>ACM leeg Powerpoint-sjabloon - NL:4\Inhoudsdia's:4</vt:lpwstr>
  </property>
  <property fmtid="{D5CDD505-2E9C-101B-9397-08002B2CF9AE}" pid="6" name="ClassificationContentMarkingHeaderText">
    <vt:lpwstr>Intern gebruik</vt:lpwstr>
  </property>
  <property fmtid="{D5CDD505-2E9C-101B-9397-08002B2CF9AE}" pid="7" name="MSIP_Label_4bde8109-f994-4a60-a1d3-5c95e2ff3620_Enabled">
    <vt:lpwstr>true</vt:lpwstr>
  </property>
  <property fmtid="{D5CDD505-2E9C-101B-9397-08002B2CF9AE}" pid="8" name="MSIP_Label_4bde8109-f994-4a60-a1d3-5c95e2ff3620_SetDate">
    <vt:lpwstr>2022-07-04T15:01:45Z</vt:lpwstr>
  </property>
  <property fmtid="{D5CDD505-2E9C-101B-9397-08002B2CF9AE}" pid="9" name="MSIP_Label_4bde8109-f994-4a60-a1d3-5c95e2ff3620_Method">
    <vt:lpwstr>Privileged</vt:lpwstr>
  </property>
  <property fmtid="{D5CDD505-2E9C-101B-9397-08002B2CF9AE}" pid="10" name="MSIP_Label_4bde8109-f994-4a60-a1d3-5c95e2ff3620_Name">
    <vt:lpwstr>FLPubliek</vt:lpwstr>
  </property>
  <property fmtid="{D5CDD505-2E9C-101B-9397-08002B2CF9AE}" pid="11" name="MSIP_Label_4bde8109-f994-4a60-a1d3-5c95e2ff3620_SiteId">
    <vt:lpwstr>1321633e-f6b9-44e2-a44f-59b9d264ecb7</vt:lpwstr>
  </property>
  <property fmtid="{D5CDD505-2E9C-101B-9397-08002B2CF9AE}" pid="12" name="MSIP_Label_4bde8109-f994-4a60-a1d3-5c95e2ff3620_ActionId">
    <vt:lpwstr>83ec042f-95a2-48e1-97c8-eed60cc20295</vt:lpwstr>
  </property>
  <property fmtid="{D5CDD505-2E9C-101B-9397-08002B2CF9AE}" pid="13" name="MSIP_Label_4bde8109-f994-4a60-a1d3-5c95e2ff3620_ContentBits">
    <vt:lpwstr>0</vt:lpwstr>
  </property>
</Properties>
</file>