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1" r:id="rId4"/>
    <p:sldId id="263" r:id="rId5"/>
    <p:sldId id="259" r:id="rId6"/>
    <p:sldId id="257" r:id="rId7"/>
    <p:sldId id="26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6" autoAdjust="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5C484-6F20-4832-A08A-2DDA8C44243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E582355-49EC-4CDD-AEBC-201A85D4FC20}">
      <dgm:prSet phldrT="[Tekst]"/>
      <dgm:spPr>
        <a:solidFill>
          <a:srgbClr val="154273"/>
        </a:solidFill>
      </dgm:spPr>
      <dgm:t>
        <a:bodyPr/>
        <a:lstStyle/>
        <a:p>
          <a:r>
            <a:rPr lang="nl-NL" dirty="0"/>
            <a:t>Agendavorming</a:t>
          </a:r>
        </a:p>
      </dgm:t>
    </dgm:pt>
    <dgm:pt modelId="{FE028536-3311-44C1-9928-1082E789DAA2}" type="parTrans" cxnId="{53997342-E0F2-4F6B-A791-78A0F7273635}">
      <dgm:prSet/>
      <dgm:spPr/>
      <dgm:t>
        <a:bodyPr/>
        <a:lstStyle/>
        <a:p>
          <a:endParaRPr lang="nl-NL"/>
        </a:p>
      </dgm:t>
    </dgm:pt>
    <dgm:pt modelId="{8216F1D4-C1B2-47EB-BB86-F5B7C6F84648}" type="sibTrans" cxnId="{53997342-E0F2-4F6B-A791-78A0F7273635}">
      <dgm:prSet/>
      <dgm:spPr>
        <a:solidFill>
          <a:srgbClr val="99CAE9"/>
        </a:solidFill>
        <a:ln>
          <a:solidFill>
            <a:srgbClr val="99CAE9"/>
          </a:solidFill>
        </a:ln>
      </dgm:spPr>
      <dgm:t>
        <a:bodyPr/>
        <a:lstStyle/>
        <a:p>
          <a:endParaRPr lang="nl-NL"/>
        </a:p>
      </dgm:t>
    </dgm:pt>
    <dgm:pt modelId="{85FF2F44-F64A-4BF6-A74E-946A74F0FC4E}">
      <dgm:prSet phldrT="[Tekst]"/>
      <dgm:spPr>
        <a:solidFill>
          <a:srgbClr val="154273"/>
        </a:solidFill>
        <a:ln>
          <a:solidFill>
            <a:srgbClr val="154273"/>
          </a:solidFill>
        </a:ln>
      </dgm:spPr>
      <dgm:t>
        <a:bodyPr/>
        <a:lstStyle/>
        <a:p>
          <a:r>
            <a:rPr lang="nl-NL" dirty="0"/>
            <a:t>Beleidsvoorbereiding</a:t>
          </a:r>
        </a:p>
      </dgm:t>
    </dgm:pt>
    <dgm:pt modelId="{20CAFE96-8F74-4365-8308-D76201FE7D8C}" type="parTrans" cxnId="{FA911900-8A5D-476B-AC4E-B87F1C108020}">
      <dgm:prSet/>
      <dgm:spPr/>
      <dgm:t>
        <a:bodyPr/>
        <a:lstStyle/>
        <a:p>
          <a:endParaRPr lang="nl-NL"/>
        </a:p>
      </dgm:t>
    </dgm:pt>
    <dgm:pt modelId="{8D2D77E5-78AC-46AC-A519-AB4291FB1DEB}" type="sibTrans" cxnId="{FA911900-8A5D-476B-AC4E-B87F1C108020}">
      <dgm:prSet/>
      <dgm:spPr/>
      <dgm:t>
        <a:bodyPr/>
        <a:lstStyle/>
        <a:p>
          <a:endParaRPr lang="nl-NL"/>
        </a:p>
      </dgm:t>
    </dgm:pt>
    <dgm:pt modelId="{3767D7D4-0AA7-4812-947D-B6BC2DC74EC4}">
      <dgm:prSet phldrT="[Tekst]"/>
      <dgm:spPr>
        <a:solidFill>
          <a:srgbClr val="154273"/>
        </a:solidFill>
        <a:ln>
          <a:solidFill>
            <a:srgbClr val="154273"/>
          </a:solidFill>
        </a:ln>
      </dgm:spPr>
      <dgm:t>
        <a:bodyPr/>
        <a:lstStyle/>
        <a:p>
          <a:r>
            <a:rPr lang="nl-NL" dirty="0"/>
            <a:t>Beleidsbepaling</a:t>
          </a:r>
        </a:p>
      </dgm:t>
    </dgm:pt>
    <dgm:pt modelId="{42953680-9FC2-4B9D-93C8-DA62B45E389D}" type="parTrans" cxnId="{71C646D0-F4CE-43BF-A115-E5B8A76C0D5B}">
      <dgm:prSet/>
      <dgm:spPr/>
      <dgm:t>
        <a:bodyPr/>
        <a:lstStyle/>
        <a:p>
          <a:endParaRPr lang="nl-NL"/>
        </a:p>
      </dgm:t>
    </dgm:pt>
    <dgm:pt modelId="{1D3FAC2E-AC95-4CCD-834B-F7F5D570F1E3}" type="sibTrans" cxnId="{71C646D0-F4CE-43BF-A115-E5B8A76C0D5B}">
      <dgm:prSet/>
      <dgm:spPr/>
      <dgm:t>
        <a:bodyPr/>
        <a:lstStyle/>
        <a:p>
          <a:endParaRPr lang="nl-NL"/>
        </a:p>
      </dgm:t>
    </dgm:pt>
    <dgm:pt modelId="{9836AB3E-21F6-41E5-AA1A-FAF348C4275C}">
      <dgm:prSet phldrT="[Tekst]"/>
      <dgm:spPr>
        <a:solidFill>
          <a:srgbClr val="154273"/>
        </a:solidFill>
        <a:ln>
          <a:solidFill>
            <a:srgbClr val="154273"/>
          </a:solidFill>
        </a:ln>
      </dgm:spPr>
      <dgm:t>
        <a:bodyPr/>
        <a:lstStyle/>
        <a:p>
          <a:r>
            <a:rPr lang="nl-NL" dirty="0"/>
            <a:t>Beleidsuitvoering</a:t>
          </a:r>
        </a:p>
      </dgm:t>
    </dgm:pt>
    <dgm:pt modelId="{BC0BCF7B-2FD5-4186-8633-895AD97D5FA1}" type="parTrans" cxnId="{8AC8830A-DE1E-4A19-AD50-D75AF4D0625C}">
      <dgm:prSet/>
      <dgm:spPr/>
      <dgm:t>
        <a:bodyPr/>
        <a:lstStyle/>
        <a:p>
          <a:endParaRPr lang="nl-NL"/>
        </a:p>
      </dgm:t>
    </dgm:pt>
    <dgm:pt modelId="{48144EDB-66AF-414D-8490-FE5B2DE0ED01}" type="sibTrans" cxnId="{8AC8830A-DE1E-4A19-AD50-D75AF4D0625C}">
      <dgm:prSet/>
      <dgm:spPr/>
      <dgm:t>
        <a:bodyPr/>
        <a:lstStyle/>
        <a:p>
          <a:endParaRPr lang="nl-NL"/>
        </a:p>
      </dgm:t>
    </dgm:pt>
    <dgm:pt modelId="{046F0986-269D-455A-AB0E-A55C2B1A098B}">
      <dgm:prSet phldrT="[Tekst]"/>
      <dgm:spPr>
        <a:solidFill>
          <a:srgbClr val="154273"/>
        </a:solidFill>
        <a:ln>
          <a:solidFill>
            <a:srgbClr val="154273"/>
          </a:solidFill>
        </a:ln>
      </dgm:spPr>
      <dgm:t>
        <a:bodyPr/>
        <a:lstStyle/>
        <a:p>
          <a:r>
            <a:rPr lang="nl-NL" dirty="0"/>
            <a:t>Beleidsterugkoppeling</a:t>
          </a:r>
        </a:p>
      </dgm:t>
    </dgm:pt>
    <dgm:pt modelId="{39D0826E-23D1-46F8-803A-246213A3FAF4}" type="parTrans" cxnId="{6AFC6284-2A4C-427F-A160-B094F794394E}">
      <dgm:prSet/>
      <dgm:spPr/>
      <dgm:t>
        <a:bodyPr/>
        <a:lstStyle/>
        <a:p>
          <a:endParaRPr lang="nl-NL"/>
        </a:p>
      </dgm:t>
    </dgm:pt>
    <dgm:pt modelId="{118EEE7A-F9EE-412E-9811-7A6ABB5AED37}" type="sibTrans" cxnId="{6AFC6284-2A4C-427F-A160-B094F794394E}">
      <dgm:prSet/>
      <dgm:spPr/>
      <dgm:t>
        <a:bodyPr/>
        <a:lstStyle/>
        <a:p>
          <a:endParaRPr lang="nl-NL"/>
        </a:p>
      </dgm:t>
    </dgm:pt>
    <dgm:pt modelId="{D8CDCD10-830A-4947-BD0D-E840FCC192A7}" type="pres">
      <dgm:prSet presAssocID="{6735C484-6F20-4832-A08A-2DDA8C442433}" presName="Name0" presStyleCnt="0">
        <dgm:presLayoutVars>
          <dgm:dir/>
          <dgm:resizeHandles val="exact"/>
        </dgm:presLayoutVars>
      </dgm:prSet>
      <dgm:spPr/>
    </dgm:pt>
    <dgm:pt modelId="{B754F6F7-FFFA-4388-9A08-08736BCA0616}" type="pres">
      <dgm:prSet presAssocID="{6735C484-6F20-4832-A08A-2DDA8C442433}" presName="cycle" presStyleCnt="0"/>
      <dgm:spPr/>
    </dgm:pt>
    <dgm:pt modelId="{C295DAAC-C596-425A-8BE0-1A4098244D36}" type="pres">
      <dgm:prSet presAssocID="{0E582355-49EC-4CDD-AEBC-201A85D4FC20}" presName="nodeFirstNode" presStyleLbl="node1" presStyleIdx="0" presStyleCnt="5">
        <dgm:presLayoutVars>
          <dgm:bulletEnabled val="1"/>
        </dgm:presLayoutVars>
      </dgm:prSet>
      <dgm:spPr/>
    </dgm:pt>
    <dgm:pt modelId="{AF46DDA3-6CBE-4227-8C81-6701A5D2065F}" type="pres">
      <dgm:prSet presAssocID="{8216F1D4-C1B2-47EB-BB86-F5B7C6F84648}" presName="sibTransFirstNode" presStyleLbl="bgShp" presStyleIdx="0" presStyleCnt="1"/>
      <dgm:spPr/>
    </dgm:pt>
    <dgm:pt modelId="{BD6B8632-AD09-4733-9B24-DE0745564F14}" type="pres">
      <dgm:prSet presAssocID="{85FF2F44-F64A-4BF6-A74E-946A74F0FC4E}" presName="nodeFollowingNodes" presStyleLbl="node1" presStyleIdx="1" presStyleCnt="5">
        <dgm:presLayoutVars>
          <dgm:bulletEnabled val="1"/>
        </dgm:presLayoutVars>
      </dgm:prSet>
      <dgm:spPr/>
    </dgm:pt>
    <dgm:pt modelId="{6BB3A402-CDBF-42BF-8790-4CCBE8469D23}" type="pres">
      <dgm:prSet presAssocID="{3767D7D4-0AA7-4812-947D-B6BC2DC74EC4}" presName="nodeFollowingNodes" presStyleLbl="node1" presStyleIdx="2" presStyleCnt="5">
        <dgm:presLayoutVars>
          <dgm:bulletEnabled val="1"/>
        </dgm:presLayoutVars>
      </dgm:prSet>
      <dgm:spPr/>
    </dgm:pt>
    <dgm:pt modelId="{013D448A-AAE9-4C8E-95DF-3DAD030F1046}" type="pres">
      <dgm:prSet presAssocID="{9836AB3E-21F6-41E5-AA1A-FAF348C4275C}" presName="nodeFollowingNodes" presStyleLbl="node1" presStyleIdx="3" presStyleCnt="5">
        <dgm:presLayoutVars>
          <dgm:bulletEnabled val="1"/>
        </dgm:presLayoutVars>
      </dgm:prSet>
      <dgm:spPr/>
    </dgm:pt>
    <dgm:pt modelId="{0754FF7E-C584-4E34-A9AC-790E2482A154}" type="pres">
      <dgm:prSet presAssocID="{046F0986-269D-455A-AB0E-A55C2B1A098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FA911900-8A5D-476B-AC4E-B87F1C108020}" srcId="{6735C484-6F20-4832-A08A-2DDA8C442433}" destId="{85FF2F44-F64A-4BF6-A74E-946A74F0FC4E}" srcOrd="1" destOrd="0" parTransId="{20CAFE96-8F74-4365-8308-D76201FE7D8C}" sibTransId="{8D2D77E5-78AC-46AC-A519-AB4291FB1DEB}"/>
    <dgm:cxn modelId="{8AC8830A-DE1E-4A19-AD50-D75AF4D0625C}" srcId="{6735C484-6F20-4832-A08A-2DDA8C442433}" destId="{9836AB3E-21F6-41E5-AA1A-FAF348C4275C}" srcOrd="3" destOrd="0" parTransId="{BC0BCF7B-2FD5-4186-8633-895AD97D5FA1}" sibTransId="{48144EDB-66AF-414D-8490-FE5B2DE0ED01}"/>
    <dgm:cxn modelId="{53997342-E0F2-4F6B-A791-78A0F7273635}" srcId="{6735C484-6F20-4832-A08A-2DDA8C442433}" destId="{0E582355-49EC-4CDD-AEBC-201A85D4FC20}" srcOrd="0" destOrd="0" parTransId="{FE028536-3311-44C1-9928-1082E789DAA2}" sibTransId="{8216F1D4-C1B2-47EB-BB86-F5B7C6F84648}"/>
    <dgm:cxn modelId="{0DCF286F-12BA-4765-A961-84F68EB8EB8B}" type="presOf" srcId="{046F0986-269D-455A-AB0E-A55C2B1A098B}" destId="{0754FF7E-C584-4E34-A9AC-790E2482A154}" srcOrd="0" destOrd="0" presId="urn:microsoft.com/office/officeart/2005/8/layout/cycle3"/>
    <dgm:cxn modelId="{FF27E86F-D113-4F50-9F16-C603B359B003}" type="presOf" srcId="{6735C484-6F20-4832-A08A-2DDA8C442433}" destId="{D8CDCD10-830A-4947-BD0D-E840FCC192A7}" srcOrd="0" destOrd="0" presId="urn:microsoft.com/office/officeart/2005/8/layout/cycle3"/>
    <dgm:cxn modelId="{22EB717D-F92F-4021-A150-0183D11B1AB5}" type="presOf" srcId="{3767D7D4-0AA7-4812-947D-B6BC2DC74EC4}" destId="{6BB3A402-CDBF-42BF-8790-4CCBE8469D23}" srcOrd="0" destOrd="0" presId="urn:microsoft.com/office/officeart/2005/8/layout/cycle3"/>
    <dgm:cxn modelId="{6AFC6284-2A4C-427F-A160-B094F794394E}" srcId="{6735C484-6F20-4832-A08A-2DDA8C442433}" destId="{046F0986-269D-455A-AB0E-A55C2B1A098B}" srcOrd="4" destOrd="0" parTransId="{39D0826E-23D1-46F8-803A-246213A3FAF4}" sibTransId="{118EEE7A-F9EE-412E-9811-7A6ABB5AED37}"/>
    <dgm:cxn modelId="{7679868F-D545-4EE1-B5F4-60B14971A2B1}" type="presOf" srcId="{85FF2F44-F64A-4BF6-A74E-946A74F0FC4E}" destId="{BD6B8632-AD09-4733-9B24-DE0745564F14}" srcOrd="0" destOrd="0" presId="urn:microsoft.com/office/officeart/2005/8/layout/cycle3"/>
    <dgm:cxn modelId="{E5EC6AAC-C980-4962-9C9E-A66B80E3191D}" type="presOf" srcId="{0E582355-49EC-4CDD-AEBC-201A85D4FC20}" destId="{C295DAAC-C596-425A-8BE0-1A4098244D36}" srcOrd="0" destOrd="0" presId="urn:microsoft.com/office/officeart/2005/8/layout/cycle3"/>
    <dgm:cxn modelId="{71C646D0-F4CE-43BF-A115-E5B8A76C0D5B}" srcId="{6735C484-6F20-4832-A08A-2DDA8C442433}" destId="{3767D7D4-0AA7-4812-947D-B6BC2DC74EC4}" srcOrd="2" destOrd="0" parTransId="{42953680-9FC2-4B9D-93C8-DA62B45E389D}" sibTransId="{1D3FAC2E-AC95-4CCD-834B-F7F5D570F1E3}"/>
    <dgm:cxn modelId="{2AC1ADEB-EA22-4F28-A397-526E6157ED9D}" type="presOf" srcId="{8216F1D4-C1B2-47EB-BB86-F5B7C6F84648}" destId="{AF46DDA3-6CBE-4227-8C81-6701A5D2065F}" srcOrd="0" destOrd="0" presId="urn:microsoft.com/office/officeart/2005/8/layout/cycle3"/>
    <dgm:cxn modelId="{59A768FF-D49D-4A9A-843A-5198DCA7A608}" type="presOf" srcId="{9836AB3E-21F6-41E5-AA1A-FAF348C4275C}" destId="{013D448A-AAE9-4C8E-95DF-3DAD030F1046}" srcOrd="0" destOrd="0" presId="urn:microsoft.com/office/officeart/2005/8/layout/cycle3"/>
    <dgm:cxn modelId="{736956A8-B656-44F8-A0BD-4771F786C084}" type="presParOf" srcId="{D8CDCD10-830A-4947-BD0D-E840FCC192A7}" destId="{B754F6F7-FFFA-4388-9A08-08736BCA0616}" srcOrd="0" destOrd="0" presId="urn:microsoft.com/office/officeart/2005/8/layout/cycle3"/>
    <dgm:cxn modelId="{630B21D5-DB0C-4EF6-B9EA-22AC2D920C00}" type="presParOf" srcId="{B754F6F7-FFFA-4388-9A08-08736BCA0616}" destId="{C295DAAC-C596-425A-8BE0-1A4098244D36}" srcOrd="0" destOrd="0" presId="urn:microsoft.com/office/officeart/2005/8/layout/cycle3"/>
    <dgm:cxn modelId="{90D466BC-6303-432B-88FE-187AE55F7C7D}" type="presParOf" srcId="{B754F6F7-FFFA-4388-9A08-08736BCA0616}" destId="{AF46DDA3-6CBE-4227-8C81-6701A5D2065F}" srcOrd="1" destOrd="0" presId="urn:microsoft.com/office/officeart/2005/8/layout/cycle3"/>
    <dgm:cxn modelId="{E6B8C378-64C7-428E-A182-3AA129CB3DAB}" type="presParOf" srcId="{B754F6F7-FFFA-4388-9A08-08736BCA0616}" destId="{BD6B8632-AD09-4733-9B24-DE0745564F14}" srcOrd="2" destOrd="0" presId="urn:microsoft.com/office/officeart/2005/8/layout/cycle3"/>
    <dgm:cxn modelId="{ECE5495D-4885-4B24-91ED-118BBB382D5C}" type="presParOf" srcId="{B754F6F7-FFFA-4388-9A08-08736BCA0616}" destId="{6BB3A402-CDBF-42BF-8790-4CCBE8469D23}" srcOrd="3" destOrd="0" presId="urn:microsoft.com/office/officeart/2005/8/layout/cycle3"/>
    <dgm:cxn modelId="{263E7C25-84B8-4C6E-9210-4BBBE38DD1D0}" type="presParOf" srcId="{B754F6F7-FFFA-4388-9A08-08736BCA0616}" destId="{013D448A-AAE9-4C8E-95DF-3DAD030F1046}" srcOrd="4" destOrd="0" presId="urn:microsoft.com/office/officeart/2005/8/layout/cycle3"/>
    <dgm:cxn modelId="{DF9E55C5-9A92-4C96-931E-CDA6B75EACC9}" type="presParOf" srcId="{B754F6F7-FFFA-4388-9A08-08736BCA0616}" destId="{0754FF7E-C584-4E34-A9AC-790E2482A15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C988B-A7D2-4ACA-B9C3-D9254E35D3BD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8255B847-AB28-4DF8-91D4-33F34B44B8B1}">
      <dgm:prSet phldrT="[Tekst]" custT="1"/>
      <dgm:spPr/>
      <dgm:t>
        <a:bodyPr/>
        <a:lstStyle/>
        <a:p>
          <a:r>
            <a:rPr lang="nl-NL" sz="2000" b="1" dirty="0"/>
            <a:t>Inzicht-behoefte</a:t>
          </a:r>
        </a:p>
      </dgm:t>
    </dgm:pt>
    <dgm:pt modelId="{87394B9D-4BFA-423C-822D-BA9A2B1FDEEF}" type="parTrans" cxnId="{EC0959C0-5BC1-48BA-88B1-8ED699F1592D}">
      <dgm:prSet/>
      <dgm:spPr/>
      <dgm:t>
        <a:bodyPr/>
        <a:lstStyle/>
        <a:p>
          <a:endParaRPr lang="nl-NL" sz="2000" b="1"/>
        </a:p>
      </dgm:t>
    </dgm:pt>
    <dgm:pt modelId="{93CDE83C-CB83-4B5C-A6D9-71B723F36395}" type="sibTrans" cxnId="{EC0959C0-5BC1-48BA-88B1-8ED699F1592D}">
      <dgm:prSet/>
      <dgm:spPr/>
      <dgm:t>
        <a:bodyPr/>
        <a:lstStyle/>
        <a:p>
          <a:endParaRPr lang="nl-NL" sz="2000" b="1"/>
        </a:p>
      </dgm:t>
    </dgm:pt>
    <dgm:pt modelId="{AA3115C1-92EE-497C-90F6-DEB161C26A9C}">
      <dgm:prSet phldrT="[Tekst]" custT="1"/>
      <dgm:spPr/>
      <dgm:t>
        <a:bodyPr/>
        <a:lstStyle/>
        <a:p>
          <a:r>
            <a:rPr lang="nl-NL" sz="2000" b="1" dirty="0"/>
            <a:t>Aanpak</a:t>
          </a:r>
        </a:p>
      </dgm:t>
    </dgm:pt>
    <dgm:pt modelId="{F43924EC-81E7-49BF-8CA6-D00FA594F3C0}" type="parTrans" cxnId="{06AEDD68-AC43-4BCD-9975-478B25C0828C}">
      <dgm:prSet/>
      <dgm:spPr/>
      <dgm:t>
        <a:bodyPr/>
        <a:lstStyle/>
        <a:p>
          <a:endParaRPr lang="nl-NL" sz="2000" b="1"/>
        </a:p>
      </dgm:t>
    </dgm:pt>
    <dgm:pt modelId="{2FACD25A-3BD2-4545-B6B2-B4C12BD94607}" type="sibTrans" cxnId="{06AEDD68-AC43-4BCD-9975-478B25C0828C}">
      <dgm:prSet/>
      <dgm:spPr/>
      <dgm:t>
        <a:bodyPr/>
        <a:lstStyle/>
        <a:p>
          <a:endParaRPr lang="nl-NL" sz="2000" b="1"/>
        </a:p>
      </dgm:t>
    </dgm:pt>
    <dgm:pt modelId="{78ABA6BD-5EED-4973-B450-6B4EBACC722A}">
      <dgm:prSet phldrT="[Tekst]" custT="1"/>
      <dgm:spPr/>
      <dgm:t>
        <a:bodyPr/>
        <a:lstStyle/>
        <a:p>
          <a:r>
            <a:rPr lang="nl-NL" sz="2000" b="1" dirty="0"/>
            <a:t>Planning</a:t>
          </a:r>
        </a:p>
      </dgm:t>
    </dgm:pt>
    <dgm:pt modelId="{AC64CB7E-8D58-46EE-9C81-BC27B9609A60}" type="parTrans" cxnId="{9977643C-D9D7-427F-9925-DBEDA691B2B0}">
      <dgm:prSet/>
      <dgm:spPr/>
      <dgm:t>
        <a:bodyPr/>
        <a:lstStyle/>
        <a:p>
          <a:endParaRPr lang="nl-NL" sz="2000" b="1"/>
        </a:p>
      </dgm:t>
    </dgm:pt>
    <dgm:pt modelId="{B3F5495B-D604-499D-9A84-4A6D07DCE6DE}" type="sibTrans" cxnId="{9977643C-D9D7-427F-9925-DBEDA691B2B0}">
      <dgm:prSet/>
      <dgm:spPr/>
      <dgm:t>
        <a:bodyPr/>
        <a:lstStyle/>
        <a:p>
          <a:endParaRPr lang="nl-NL" sz="2000" b="1"/>
        </a:p>
      </dgm:t>
    </dgm:pt>
    <dgm:pt modelId="{9F9008FA-4194-4EBF-9F60-D5E6BE373D85}">
      <dgm:prSet phldrT="[Tekst]" custT="1"/>
      <dgm:spPr/>
      <dgm:t>
        <a:bodyPr/>
        <a:lstStyle/>
        <a:p>
          <a:r>
            <a:rPr lang="nl-NL" sz="2000" b="1" dirty="0"/>
            <a:t>Thema-selectie</a:t>
          </a:r>
        </a:p>
      </dgm:t>
    </dgm:pt>
    <dgm:pt modelId="{ACB00D64-431A-4F87-BAD7-1E4EB521B234}" type="parTrans" cxnId="{9BBF879E-7E47-4DE6-9CF5-D8522014D556}">
      <dgm:prSet/>
      <dgm:spPr/>
      <dgm:t>
        <a:bodyPr/>
        <a:lstStyle/>
        <a:p>
          <a:endParaRPr lang="nl-NL" sz="2000" b="1"/>
        </a:p>
      </dgm:t>
    </dgm:pt>
    <dgm:pt modelId="{EBAC2BA8-F533-49CF-8232-61BC5BBDD580}" type="sibTrans" cxnId="{9BBF879E-7E47-4DE6-9CF5-D8522014D556}">
      <dgm:prSet/>
      <dgm:spPr/>
      <dgm:t>
        <a:bodyPr/>
        <a:lstStyle/>
        <a:p>
          <a:endParaRPr lang="nl-NL" sz="2000" b="1"/>
        </a:p>
      </dgm:t>
    </dgm:pt>
    <dgm:pt modelId="{32E42AA6-E61E-4668-93B8-03BFBFCB9991}" type="pres">
      <dgm:prSet presAssocID="{59FC988B-A7D2-4ACA-B9C3-D9254E35D3BD}" presName="Name0" presStyleCnt="0">
        <dgm:presLayoutVars>
          <dgm:dir/>
          <dgm:animLvl val="lvl"/>
          <dgm:resizeHandles val="exact"/>
        </dgm:presLayoutVars>
      </dgm:prSet>
      <dgm:spPr/>
    </dgm:pt>
    <dgm:pt modelId="{67C49067-964A-450D-A2E5-AC1C64A1745D}" type="pres">
      <dgm:prSet presAssocID="{9F9008FA-4194-4EBF-9F60-D5E6BE373D8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FCE2968-5FA8-4E5D-83CC-0F44D354B751}" type="pres">
      <dgm:prSet presAssocID="{EBAC2BA8-F533-49CF-8232-61BC5BBDD580}" presName="parTxOnlySpace" presStyleCnt="0"/>
      <dgm:spPr/>
    </dgm:pt>
    <dgm:pt modelId="{B8FD4614-E4C0-42E5-91D0-4B8F5E4017D9}" type="pres">
      <dgm:prSet presAssocID="{8255B847-AB28-4DF8-91D4-33F34B44B8B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BF732DA-EFF2-44F4-87AD-35415ADC365E}" type="pres">
      <dgm:prSet presAssocID="{93CDE83C-CB83-4B5C-A6D9-71B723F36395}" presName="parTxOnlySpace" presStyleCnt="0"/>
      <dgm:spPr/>
    </dgm:pt>
    <dgm:pt modelId="{AB9E955A-4E01-423E-A48C-D09DC8FF7BAE}" type="pres">
      <dgm:prSet presAssocID="{AA3115C1-92EE-497C-90F6-DEB161C26A9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3139437-5918-4D7C-A121-A51B8E9AD8E0}" type="pres">
      <dgm:prSet presAssocID="{2FACD25A-3BD2-4545-B6B2-B4C12BD94607}" presName="parTxOnlySpace" presStyleCnt="0"/>
      <dgm:spPr/>
    </dgm:pt>
    <dgm:pt modelId="{750824AC-EA99-45C8-9EE7-1109D490BAF2}" type="pres">
      <dgm:prSet presAssocID="{78ABA6BD-5EED-4973-B450-6B4EBACC722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D80C62A-BC4D-4FEC-8BE6-CCABA2861C63}" type="presOf" srcId="{59FC988B-A7D2-4ACA-B9C3-D9254E35D3BD}" destId="{32E42AA6-E61E-4668-93B8-03BFBFCB9991}" srcOrd="0" destOrd="0" presId="urn:microsoft.com/office/officeart/2005/8/layout/chevron1"/>
    <dgm:cxn modelId="{9977643C-D9D7-427F-9925-DBEDA691B2B0}" srcId="{59FC988B-A7D2-4ACA-B9C3-D9254E35D3BD}" destId="{78ABA6BD-5EED-4973-B450-6B4EBACC722A}" srcOrd="3" destOrd="0" parTransId="{AC64CB7E-8D58-46EE-9C81-BC27B9609A60}" sibTransId="{B3F5495B-D604-499D-9A84-4A6D07DCE6DE}"/>
    <dgm:cxn modelId="{06AEDD68-AC43-4BCD-9975-478B25C0828C}" srcId="{59FC988B-A7D2-4ACA-B9C3-D9254E35D3BD}" destId="{AA3115C1-92EE-497C-90F6-DEB161C26A9C}" srcOrd="2" destOrd="0" parTransId="{F43924EC-81E7-49BF-8CA6-D00FA594F3C0}" sibTransId="{2FACD25A-3BD2-4545-B6B2-B4C12BD94607}"/>
    <dgm:cxn modelId="{D6D43573-69CB-44B4-9CF8-E0FC8E7C20EB}" type="presOf" srcId="{8255B847-AB28-4DF8-91D4-33F34B44B8B1}" destId="{B8FD4614-E4C0-42E5-91D0-4B8F5E4017D9}" srcOrd="0" destOrd="0" presId="urn:microsoft.com/office/officeart/2005/8/layout/chevron1"/>
    <dgm:cxn modelId="{8F34D178-56CA-4096-9F7D-93BD0F9C53DD}" type="presOf" srcId="{AA3115C1-92EE-497C-90F6-DEB161C26A9C}" destId="{AB9E955A-4E01-423E-A48C-D09DC8FF7BAE}" srcOrd="0" destOrd="0" presId="urn:microsoft.com/office/officeart/2005/8/layout/chevron1"/>
    <dgm:cxn modelId="{9BBF879E-7E47-4DE6-9CF5-D8522014D556}" srcId="{59FC988B-A7D2-4ACA-B9C3-D9254E35D3BD}" destId="{9F9008FA-4194-4EBF-9F60-D5E6BE373D85}" srcOrd="0" destOrd="0" parTransId="{ACB00D64-431A-4F87-BAD7-1E4EB521B234}" sibTransId="{EBAC2BA8-F533-49CF-8232-61BC5BBDD580}"/>
    <dgm:cxn modelId="{137A36BC-017F-4D20-A187-06CBA615E0C3}" type="presOf" srcId="{9F9008FA-4194-4EBF-9F60-D5E6BE373D85}" destId="{67C49067-964A-450D-A2E5-AC1C64A1745D}" srcOrd="0" destOrd="0" presId="urn:microsoft.com/office/officeart/2005/8/layout/chevron1"/>
    <dgm:cxn modelId="{EC0959C0-5BC1-48BA-88B1-8ED699F1592D}" srcId="{59FC988B-A7D2-4ACA-B9C3-D9254E35D3BD}" destId="{8255B847-AB28-4DF8-91D4-33F34B44B8B1}" srcOrd="1" destOrd="0" parTransId="{87394B9D-4BFA-423C-822D-BA9A2B1FDEEF}" sibTransId="{93CDE83C-CB83-4B5C-A6D9-71B723F36395}"/>
    <dgm:cxn modelId="{E1BFF7F3-C46C-41B1-9CA8-7A3787F2EF6B}" type="presOf" srcId="{78ABA6BD-5EED-4973-B450-6B4EBACC722A}" destId="{750824AC-EA99-45C8-9EE7-1109D490BAF2}" srcOrd="0" destOrd="0" presId="urn:microsoft.com/office/officeart/2005/8/layout/chevron1"/>
    <dgm:cxn modelId="{AE91BCE4-89CC-4BA7-9A4E-A668B0A957A6}" type="presParOf" srcId="{32E42AA6-E61E-4668-93B8-03BFBFCB9991}" destId="{67C49067-964A-450D-A2E5-AC1C64A1745D}" srcOrd="0" destOrd="0" presId="urn:microsoft.com/office/officeart/2005/8/layout/chevron1"/>
    <dgm:cxn modelId="{9B30ABC9-8AFA-4695-BAC8-250065992575}" type="presParOf" srcId="{32E42AA6-E61E-4668-93B8-03BFBFCB9991}" destId="{CFCE2968-5FA8-4E5D-83CC-0F44D354B751}" srcOrd="1" destOrd="0" presId="urn:microsoft.com/office/officeart/2005/8/layout/chevron1"/>
    <dgm:cxn modelId="{38E74CA5-0F01-4EA6-88E6-ED6D9C36FA86}" type="presParOf" srcId="{32E42AA6-E61E-4668-93B8-03BFBFCB9991}" destId="{B8FD4614-E4C0-42E5-91D0-4B8F5E4017D9}" srcOrd="2" destOrd="0" presId="urn:microsoft.com/office/officeart/2005/8/layout/chevron1"/>
    <dgm:cxn modelId="{5463FFD6-043C-499E-8367-518202F3417B}" type="presParOf" srcId="{32E42AA6-E61E-4668-93B8-03BFBFCB9991}" destId="{3BF732DA-EFF2-44F4-87AD-35415ADC365E}" srcOrd="3" destOrd="0" presId="urn:microsoft.com/office/officeart/2005/8/layout/chevron1"/>
    <dgm:cxn modelId="{576D8E5F-04C5-460C-8920-56F8AFC76700}" type="presParOf" srcId="{32E42AA6-E61E-4668-93B8-03BFBFCB9991}" destId="{AB9E955A-4E01-423E-A48C-D09DC8FF7BAE}" srcOrd="4" destOrd="0" presId="urn:microsoft.com/office/officeart/2005/8/layout/chevron1"/>
    <dgm:cxn modelId="{DC9CEF69-3994-4F11-BDFA-617B8B004411}" type="presParOf" srcId="{32E42AA6-E61E-4668-93B8-03BFBFCB9991}" destId="{B3139437-5918-4D7C-A121-A51B8E9AD8E0}" srcOrd="5" destOrd="0" presId="urn:microsoft.com/office/officeart/2005/8/layout/chevron1"/>
    <dgm:cxn modelId="{CD4C3ACA-8229-436A-9BDF-98B11DAB61E8}" type="presParOf" srcId="{32E42AA6-E61E-4668-93B8-03BFBFCB9991}" destId="{750824AC-EA99-45C8-9EE7-1109D490BAF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6DDA3-6CBE-4227-8C81-6701A5D2065F}">
      <dsp:nvSpPr>
        <dsp:cNvPr id="0" name=""/>
        <dsp:cNvSpPr/>
      </dsp:nvSpPr>
      <dsp:spPr>
        <a:xfrm>
          <a:off x="876580" y="-19695"/>
          <a:ext cx="3756775" cy="3756775"/>
        </a:xfrm>
        <a:prstGeom prst="circularArrow">
          <a:avLst>
            <a:gd name="adj1" fmla="val 5544"/>
            <a:gd name="adj2" fmla="val 330680"/>
            <a:gd name="adj3" fmla="val 13838969"/>
            <a:gd name="adj4" fmla="val 17347714"/>
            <a:gd name="adj5" fmla="val 5757"/>
          </a:avLst>
        </a:prstGeom>
        <a:solidFill>
          <a:srgbClr val="99CAE9"/>
        </a:solidFill>
        <a:ln>
          <a:solidFill>
            <a:srgbClr val="99CAE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5DAAC-C596-425A-8BE0-1A4098244D36}">
      <dsp:nvSpPr>
        <dsp:cNvPr id="0" name=""/>
        <dsp:cNvSpPr/>
      </dsp:nvSpPr>
      <dsp:spPr>
        <a:xfrm>
          <a:off x="1899421" y="1237"/>
          <a:ext cx="1711093" cy="855546"/>
        </a:xfrm>
        <a:prstGeom prst="roundRect">
          <a:avLst/>
        </a:prstGeom>
        <a:solidFill>
          <a:srgbClr val="1542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Agendavorming</a:t>
          </a:r>
        </a:p>
      </dsp:txBody>
      <dsp:txXfrm>
        <a:off x="1941185" y="43001"/>
        <a:ext cx="1627565" cy="772018"/>
      </dsp:txXfrm>
    </dsp:sp>
    <dsp:sp modelId="{BD6B8632-AD09-4733-9B24-DE0745564F14}">
      <dsp:nvSpPr>
        <dsp:cNvPr id="0" name=""/>
        <dsp:cNvSpPr/>
      </dsp:nvSpPr>
      <dsp:spPr>
        <a:xfrm>
          <a:off x="3423048" y="1108217"/>
          <a:ext cx="1711093" cy="855546"/>
        </a:xfrm>
        <a:prstGeom prst="roundRect">
          <a:avLst/>
        </a:prstGeom>
        <a:solidFill>
          <a:srgbClr val="154273"/>
        </a:solidFill>
        <a:ln w="12700" cap="flat" cmpd="sng" algn="ctr">
          <a:solidFill>
            <a:srgbClr val="154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Beleidsvoorbereiding</a:t>
          </a:r>
        </a:p>
      </dsp:txBody>
      <dsp:txXfrm>
        <a:off x="3464812" y="1149981"/>
        <a:ext cx="1627565" cy="772018"/>
      </dsp:txXfrm>
    </dsp:sp>
    <dsp:sp modelId="{6BB3A402-CDBF-42BF-8790-4CCBE8469D23}">
      <dsp:nvSpPr>
        <dsp:cNvPr id="0" name=""/>
        <dsp:cNvSpPr/>
      </dsp:nvSpPr>
      <dsp:spPr>
        <a:xfrm>
          <a:off x="2841075" y="2899348"/>
          <a:ext cx="1711093" cy="855546"/>
        </a:xfrm>
        <a:prstGeom prst="roundRect">
          <a:avLst/>
        </a:prstGeom>
        <a:solidFill>
          <a:srgbClr val="154273"/>
        </a:solidFill>
        <a:ln w="12700" cap="flat" cmpd="sng" algn="ctr">
          <a:solidFill>
            <a:srgbClr val="154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Beleidsbepaling</a:t>
          </a:r>
        </a:p>
      </dsp:txBody>
      <dsp:txXfrm>
        <a:off x="2882839" y="2941112"/>
        <a:ext cx="1627565" cy="772018"/>
      </dsp:txXfrm>
    </dsp:sp>
    <dsp:sp modelId="{013D448A-AAE9-4C8E-95DF-3DAD030F1046}">
      <dsp:nvSpPr>
        <dsp:cNvPr id="0" name=""/>
        <dsp:cNvSpPr/>
      </dsp:nvSpPr>
      <dsp:spPr>
        <a:xfrm>
          <a:off x="957768" y="2899348"/>
          <a:ext cx="1711093" cy="855546"/>
        </a:xfrm>
        <a:prstGeom prst="roundRect">
          <a:avLst/>
        </a:prstGeom>
        <a:solidFill>
          <a:srgbClr val="154273"/>
        </a:solidFill>
        <a:ln w="12700" cap="flat" cmpd="sng" algn="ctr">
          <a:solidFill>
            <a:srgbClr val="154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Beleidsuitvoering</a:t>
          </a:r>
        </a:p>
      </dsp:txBody>
      <dsp:txXfrm>
        <a:off x="999532" y="2941112"/>
        <a:ext cx="1627565" cy="772018"/>
      </dsp:txXfrm>
    </dsp:sp>
    <dsp:sp modelId="{0754FF7E-C584-4E34-A9AC-790E2482A154}">
      <dsp:nvSpPr>
        <dsp:cNvPr id="0" name=""/>
        <dsp:cNvSpPr/>
      </dsp:nvSpPr>
      <dsp:spPr>
        <a:xfrm>
          <a:off x="375794" y="1108217"/>
          <a:ext cx="1711093" cy="855546"/>
        </a:xfrm>
        <a:prstGeom prst="roundRect">
          <a:avLst/>
        </a:prstGeom>
        <a:solidFill>
          <a:srgbClr val="154273"/>
        </a:solidFill>
        <a:ln w="12700" cap="flat" cmpd="sng" algn="ctr">
          <a:solidFill>
            <a:srgbClr val="1542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Beleidsterugkoppeling</a:t>
          </a:r>
        </a:p>
      </dsp:txBody>
      <dsp:txXfrm>
        <a:off x="417558" y="1149981"/>
        <a:ext cx="1627565" cy="772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49067-964A-450D-A2E5-AC1C64A1745D}">
      <dsp:nvSpPr>
        <dsp:cNvPr id="0" name=""/>
        <dsp:cNvSpPr/>
      </dsp:nvSpPr>
      <dsp:spPr>
        <a:xfrm>
          <a:off x="5067" y="424564"/>
          <a:ext cx="2949582" cy="117983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Thema-selectie</a:t>
          </a:r>
        </a:p>
      </dsp:txBody>
      <dsp:txXfrm>
        <a:off x="594983" y="424564"/>
        <a:ext cx="1769750" cy="1179832"/>
      </dsp:txXfrm>
    </dsp:sp>
    <dsp:sp modelId="{B8FD4614-E4C0-42E5-91D0-4B8F5E4017D9}">
      <dsp:nvSpPr>
        <dsp:cNvPr id="0" name=""/>
        <dsp:cNvSpPr/>
      </dsp:nvSpPr>
      <dsp:spPr>
        <a:xfrm>
          <a:off x="2659690" y="424564"/>
          <a:ext cx="2949582" cy="117983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Inzicht-behoefte</a:t>
          </a:r>
        </a:p>
      </dsp:txBody>
      <dsp:txXfrm>
        <a:off x="3249606" y="424564"/>
        <a:ext cx="1769750" cy="1179832"/>
      </dsp:txXfrm>
    </dsp:sp>
    <dsp:sp modelId="{AB9E955A-4E01-423E-A48C-D09DC8FF7BAE}">
      <dsp:nvSpPr>
        <dsp:cNvPr id="0" name=""/>
        <dsp:cNvSpPr/>
      </dsp:nvSpPr>
      <dsp:spPr>
        <a:xfrm>
          <a:off x="5314314" y="424564"/>
          <a:ext cx="2949582" cy="117983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Aanpak</a:t>
          </a:r>
        </a:p>
      </dsp:txBody>
      <dsp:txXfrm>
        <a:off x="5904230" y="424564"/>
        <a:ext cx="1769750" cy="1179832"/>
      </dsp:txXfrm>
    </dsp:sp>
    <dsp:sp modelId="{750824AC-EA99-45C8-9EE7-1109D490BAF2}">
      <dsp:nvSpPr>
        <dsp:cNvPr id="0" name=""/>
        <dsp:cNvSpPr/>
      </dsp:nvSpPr>
      <dsp:spPr>
        <a:xfrm>
          <a:off x="7968938" y="424564"/>
          <a:ext cx="2949582" cy="117983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Planning</a:t>
          </a:r>
        </a:p>
      </dsp:txBody>
      <dsp:txXfrm>
        <a:off x="8558854" y="424564"/>
        <a:ext cx="1769750" cy="1179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54C91-47E5-4799-B7BC-0F601407E6E6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75369-E784-428E-BF4C-BDFF03307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82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9E91A-9078-4109-80B0-C4954FC52A4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68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(1) RPE is ook breder in</a:t>
            </a:r>
            <a:r>
              <a:rPr lang="nl-NL" baseline="0" dirty="0"/>
              <a:t> de zin dat het de </a:t>
            </a:r>
            <a:r>
              <a:rPr lang="nl-NL" baseline="0" dirty="0" err="1"/>
              <a:t>governance</a:t>
            </a:r>
            <a:r>
              <a:rPr lang="nl-NL" baseline="0" dirty="0"/>
              <a:t>/</a:t>
            </a:r>
            <a:r>
              <a:rPr lang="nl-NL" baseline="0" dirty="0" err="1"/>
              <a:t>rijksbreed</a:t>
            </a:r>
            <a:r>
              <a:rPr lang="nl-NL" baseline="0" dirty="0"/>
              <a:t> stelsel van evaluaties beschrijft. OECD/DAC criteria doen daar geen uitspraken over.</a:t>
            </a:r>
          </a:p>
          <a:p>
            <a:endParaRPr lang="nl-NL" baseline="0" dirty="0"/>
          </a:p>
          <a:p>
            <a:r>
              <a:rPr lang="nl-NL" baseline="0" dirty="0"/>
              <a:t>(2) Volgens mij is OECD/DAC niet alleen donor-ontvanger... Het wordt ook gebruikt voor </a:t>
            </a:r>
            <a:r>
              <a:rPr lang="nl-NL" baseline="0" dirty="0" err="1"/>
              <a:t>national</a:t>
            </a:r>
            <a:r>
              <a:rPr lang="nl-NL" baseline="0" dirty="0"/>
              <a:t> </a:t>
            </a:r>
            <a:r>
              <a:rPr lang="nl-NL" baseline="0" dirty="0" err="1"/>
              <a:t>evaluation</a:t>
            </a:r>
            <a:r>
              <a:rPr lang="nl-NL" baseline="0" dirty="0"/>
              <a:t> </a:t>
            </a:r>
            <a:r>
              <a:rPr lang="nl-NL" baseline="0" dirty="0" err="1"/>
              <a:t>capacity</a:t>
            </a:r>
            <a:r>
              <a:rPr lang="nl-NL" baseline="0" dirty="0"/>
              <a:t> building (oftewel overheid van ontwikkelingsland kan het ook intern gebruiken).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75369-E784-428E-BF4C-BDFF03307FF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15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75369-E784-428E-BF4C-BDFF03307FF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15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9D7A-AB7E-464D-B90F-427FBF8B7A51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069-536F-4E99-A7E3-E772FF144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59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9D7A-AB7E-464D-B90F-427FBF8B7A51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069-536F-4E99-A7E3-E772FF144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91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9D7A-AB7E-464D-B90F-427FBF8B7A51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069-536F-4E99-A7E3-E772FF144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15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9D7A-AB7E-464D-B90F-427FBF8B7A51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069-536F-4E99-A7E3-E772FF144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0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9D7A-AB7E-464D-B90F-427FBF8B7A51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069-536F-4E99-A7E3-E772FF144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66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9D7A-AB7E-464D-B90F-427FBF8B7A51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069-536F-4E99-A7E3-E772FF144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29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9D7A-AB7E-464D-B90F-427FBF8B7A51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069-536F-4E99-A7E3-E772FF144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02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9D7A-AB7E-464D-B90F-427FBF8B7A51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069-536F-4E99-A7E3-E772FF144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61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9D7A-AB7E-464D-B90F-427FBF8B7A51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069-536F-4E99-A7E3-E772FF144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69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9D7A-AB7E-464D-B90F-427FBF8B7A51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069-536F-4E99-A7E3-E772FF144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80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9D7A-AB7E-464D-B90F-427FBF8B7A51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9069-536F-4E99-A7E3-E772FF144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80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39D7A-AB7E-464D-B90F-427FBF8B7A51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99069-536F-4E99-A7E3-E772FF144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88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oek.officielebekendmakingen.nl/stcrt-2022-19587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0"/>
            <a:ext cx="12193057" cy="6895174"/>
          </a:xfrm>
          <a:prstGeom prst="rect">
            <a:avLst/>
          </a:prstGeom>
          <a:effectLst>
            <a:glow rad="127000">
              <a:schemeClr val="accent1">
                <a:alpha val="19000"/>
              </a:schemeClr>
            </a:glow>
            <a:reflection stA="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60338"/>
            <a:ext cx="9144000" cy="2387600"/>
          </a:xfrm>
        </p:spPr>
        <p:txBody>
          <a:bodyPr/>
          <a:lstStyle/>
          <a:p>
            <a:r>
              <a:rPr lang="nl-NL" b="1" dirty="0"/>
              <a:t>De OESO DAC-criteria in relatie tot de (nieuwe) RPE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708276"/>
            <a:ext cx="9144000" cy="1655762"/>
          </a:xfrm>
        </p:spPr>
        <p:txBody>
          <a:bodyPr/>
          <a:lstStyle/>
          <a:p>
            <a:r>
              <a:rPr lang="nl-NL" dirty="0"/>
              <a:t>Carolien Klein Haarhuis &amp; Lotte van ‘t End </a:t>
            </a:r>
          </a:p>
          <a:p>
            <a:r>
              <a:rPr lang="nl-NL" dirty="0"/>
              <a:t>IRF-BSA</a:t>
            </a:r>
          </a:p>
        </p:txBody>
      </p:sp>
    </p:spTree>
    <p:extLst>
      <p:ext uri="{BB962C8B-B14F-4D97-AF65-F5344CB8AC3E}">
        <p14:creationId xmlns:p14="http://schemas.microsoft.com/office/powerpoint/2010/main" val="161106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 Regeling Periodiek Evaluatieonderzoek (RPE)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Doeltreffendheid en doelmatigheid</a:t>
            </a:r>
          </a:p>
          <a:p>
            <a:pPr lvl="1"/>
            <a:r>
              <a:rPr lang="nl-NL" dirty="0"/>
              <a:t>Maatschappelijk toegevoegde waarde als </a:t>
            </a:r>
            <a:r>
              <a:rPr lang="nl-NL" i="1" dirty="0" err="1"/>
              <a:t>Leitmotiv</a:t>
            </a:r>
            <a:endParaRPr lang="nl-NL" i="1" dirty="0"/>
          </a:p>
          <a:p>
            <a:r>
              <a:rPr lang="nl-NL" sz="2800" dirty="0"/>
              <a:t>Hoe ziet een goede evaluatie en beleidsdoorlichting eruit? </a:t>
            </a:r>
          </a:p>
          <a:p>
            <a:endParaRPr lang="nl-NL" sz="2800" dirty="0"/>
          </a:p>
          <a:p>
            <a:r>
              <a:rPr lang="nl-NL" sz="2800" dirty="0"/>
              <a:t>Nieuw: Strategische Evaluatie-Agenda (SEA) </a:t>
            </a:r>
          </a:p>
          <a:p>
            <a:r>
              <a:rPr lang="nl-NL" dirty="0"/>
              <a:t>Vanuit inzichtbehoefte beleidsdirecties/</a:t>
            </a:r>
            <a:r>
              <a:rPr lang="nl-NL" dirty="0" err="1"/>
              <a:t>DG’s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Beoogde besluitvormings- en bijsturingsmomenten</a:t>
            </a:r>
          </a:p>
          <a:p>
            <a:pPr lvl="1"/>
            <a:r>
              <a:rPr lang="nl-NL" dirty="0"/>
              <a:t>Lacunes in inzicht </a:t>
            </a:r>
          </a:p>
          <a:p>
            <a:pPr lvl="1"/>
            <a:r>
              <a:rPr lang="nl-NL" dirty="0"/>
              <a:t>(Verplichte) verantwoordingsmomenten </a:t>
            </a:r>
          </a:p>
          <a:p>
            <a:pPr marL="228600" lvl="1">
              <a:spcBef>
                <a:spcPts val="1000"/>
              </a:spcBef>
            </a:pPr>
            <a:endParaRPr lang="nl-NL" sz="2800" dirty="0"/>
          </a:p>
          <a:p>
            <a:pPr marL="228600" lvl="1">
              <a:spcBef>
                <a:spcPts val="1000"/>
              </a:spcBef>
            </a:pPr>
            <a:r>
              <a:rPr lang="nl-NL" sz="2800" dirty="0"/>
              <a:t>Herziening RPE (mede geïnspireerd door SEA) </a:t>
            </a:r>
            <a:r>
              <a:rPr lang="nl-NL" sz="2800"/>
              <a:t>loopt nog</a:t>
            </a:r>
          </a:p>
          <a:p>
            <a:pPr marL="228600" lvl="1">
              <a:spcBef>
                <a:spcPts val="1000"/>
              </a:spcBef>
            </a:pPr>
            <a:r>
              <a:rPr lang="nl-NL" sz="2800">
                <a:solidFill>
                  <a:srgbClr val="FF0000"/>
                </a:solidFill>
              </a:rPr>
              <a:t>Intussen is de RPE 2022 in werking en openbaar, klik op: </a:t>
            </a:r>
            <a:r>
              <a:rPr lang="nl-NL" sz="1800">
                <a:solidFill>
                  <a:srgbClr val="1F497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sz="26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Staatscourant 2022, 19587 | Overheid.nl &gt; Officiële bekendmakingen (officielebekendmakingen.nl)</a:t>
            </a:r>
            <a:r>
              <a:rPr lang="nl-NL" sz="2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nl-NL" sz="2600">
                <a:solidFill>
                  <a:srgbClr val="1F497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NL" sz="2600">
              <a:solidFill>
                <a:srgbClr val="FF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nl-NL" sz="2000">
                <a:solidFill>
                  <a:srgbClr val="FF0000"/>
                </a:solidFill>
              </a:rPr>
              <a:t>(vgl. conforme aanpassing op slide 5 en 6)</a:t>
            </a:r>
            <a:endParaRPr lang="nl-NL" sz="2000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333" y="0"/>
            <a:ext cx="3894667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9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/>
          <p:cNvGrpSpPr/>
          <p:nvPr/>
        </p:nvGrpSpPr>
        <p:grpSpPr>
          <a:xfrm>
            <a:off x="0" y="129251"/>
            <a:ext cx="11843329" cy="6568809"/>
            <a:chOff x="-262169" y="81626"/>
            <a:chExt cx="11843329" cy="6568809"/>
          </a:xfrm>
        </p:grpSpPr>
        <p:sp>
          <p:nvSpPr>
            <p:cNvPr id="10" name="Rechthoek: afgeronde hoeken 9">
              <a:hlinkClick r:id="" action="ppaction://noaction"/>
              <a:extLst>
                <a:ext uri="{FF2B5EF4-FFF2-40B4-BE49-F238E27FC236}">
                  <a16:creationId xmlns:a16="http://schemas.microsoft.com/office/drawing/2014/main" id="{31A4E9AA-5458-4E39-A889-ADD9991F6A61}"/>
                </a:ext>
              </a:extLst>
            </p:cNvPr>
            <p:cNvSpPr/>
            <p:nvPr/>
          </p:nvSpPr>
          <p:spPr>
            <a:xfrm>
              <a:off x="1646312" y="6087395"/>
              <a:ext cx="9934847" cy="563040"/>
            </a:xfrm>
            <a:prstGeom prst="roundRect">
              <a:avLst/>
            </a:prstGeom>
            <a:solidFill>
              <a:srgbClr val="788799"/>
            </a:solidFill>
            <a:ln>
              <a:solidFill>
                <a:srgbClr val="7887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Strategische evaluatie agenda</a:t>
              </a:r>
            </a:p>
          </p:txBody>
        </p:sp>
        <p:grpSp>
          <p:nvGrpSpPr>
            <p:cNvPr id="12" name="Groep 11"/>
            <p:cNvGrpSpPr/>
            <p:nvPr/>
          </p:nvGrpSpPr>
          <p:grpSpPr>
            <a:xfrm>
              <a:off x="-262169" y="81626"/>
              <a:ext cx="11843329" cy="5853489"/>
              <a:chOff x="-262169" y="81626"/>
              <a:chExt cx="11843329" cy="5853489"/>
            </a:xfrm>
          </p:grpSpPr>
          <p:sp>
            <p:nvSpPr>
              <p:cNvPr id="3" name="Rechthoek: afgeronde hoeken 2">
                <a:hlinkClick r:id="" action="ppaction://noaction"/>
                <a:extLst>
                  <a:ext uri="{FF2B5EF4-FFF2-40B4-BE49-F238E27FC236}">
                    <a16:creationId xmlns:a16="http://schemas.microsoft.com/office/drawing/2014/main" id="{9C66F97B-3331-47F4-ACC7-A4363F3C7E78}"/>
                  </a:ext>
                </a:extLst>
              </p:cNvPr>
              <p:cNvSpPr/>
              <p:nvPr/>
            </p:nvSpPr>
            <p:spPr>
              <a:xfrm>
                <a:off x="7204257" y="99954"/>
                <a:ext cx="1054195" cy="498534"/>
              </a:xfrm>
              <a:prstGeom prst="roundRect">
                <a:avLst/>
              </a:prstGeom>
              <a:solidFill>
                <a:srgbClr val="788799"/>
              </a:solidFill>
              <a:ln>
                <a:solidFill>
                  <a:srgbClr val="7887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IBO</a:t>
                </a:r>
              </a:p>
            </p:txBody>
          </p:sp>
          <p:sp>
            <p:nvSpPr>
              <p:cNvPr id="6" name="Rechthoek: afgeronde hoeken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F017BC-EE2A-4EA5-8B99-F5359C1A1228}"/>
                  </a:ext>
                </a:extLst>
              </p:cNvPr>
              <p:cNvSpPr/>
              <p:nvPr/>
            </p:nvSpPr>
            <p:spPr>
              <a:xfrm>
                <a:off x="8465356" y="99954"/>
                <a:ext cx="1054195" cy="498534"/>
              </a:xfrm>
              <a:prstGeom prst="roundRect">
                <a:avLst/>
              </a:prstGeom>
              <a:solidFill>
                <a:srgbClr val="788799"/>
              </a:solidFill>
              <a:ln>
                <a:solidFill>
                  <a:srgbClr val="7887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BMH</a:t>
                </a:r>
              </a:p>
            </p:txBody>
          </p:sp>
          <p:sp>
            <p:nvSpPr>
              <p:cNvPr id="7" name="Rechthoek: afgeronde hoeken 6">
                <a:hlinkClick r:id="" action="ppaction://noaction"/>
                <a:extLst>
                  <a:ext uri="{FF2B5EF4-FFF2-40B4-BE49-F238E27FC236}">
                    <a16:creationId xmlns:a16="http://schemas.microsoft.com/office/drawing/2014/main" id="{8D00E6E9-1E04-4E42-B0E1-615D11C0599F}"/>
                  </a:ext>
                </a:extLst>
              </p:cNvPr>
              <p:cNvSpPr/>
              <p:nvPr/>
            </p:nvSpPr>
            <p:spPr>
              <a:xfrm>
                <a:off x="9701307" y="1199021"/>
                <a:ext cx="1879853" cy="942104"/>
              </a:xfrm>
              <a:prstGeom prst="roundRect">
                <a:avLst/>
              </a:prstGeom>
              <a:solidFill>
                <a:srgbClr val="788799"/>
              </a:solidFill>
              <a:ln>
                <a:solidFill>
                  <a:srgbClr val="7887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Integraal afwegingskader(IAK)</a:t>
                </a:r>
              </a:p>
            </p:txBody>
          </p:sp>
          <p:sp>
            <p:nvSpPr>
              <p:cNvPr id="8" name="Rechthoek: afgeronde hoeken 7">
                <a:hlinkClick r:id="" action="ppaction://noaction"/>
                <a:extLst>
                  <a:ext uri="{FF2B5EF4-FFF2-40B4-BE49-F238E27FC236}">
                    <a16:creationId xmlns:a16="http://schemas.microsoft.com/office/drawing/2014/main" id="{90D867B6-872B-4D16-999D-5C0311DAAEF2}"/>
                  </a:ext>
                </a:extLst>
              </p:cNvPr>
              <p:cNvSpPr/>
              <p:nvPr/>
            </p:nvSpPr>
            <p:spPr>
              <a:xfrm>
                <a:off x="8130831" y="5436581"/>
                <a:ext cx="1261099" cy="498534"/>
              </a:xfrm>
              <a:prstGeom prst="roundRect">
                <a:avLst/>
              </a:prstGeom>
              <a:solidFill>
                <a:srgbClr val="788799"/>
              </a:solidFill>
              <a:ln>
                <a:solidFill>
                  <a:srgbClr val="7887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CW 3.1</a:t>
                </a:r>
              </a:p>
            </p:txBody>
          </p:sp>
          <p:grpSp>
            <p:nvGrpSpPr>
              <p:cNvPr id="2" name="Groep 1"/>
              <p:cNvGrpSpPr/>
              <p:nvPr/>
            </p:nvGrpSpPr>
            <p:grpSpPr>
              <a:xfrm>
                <a:off x="-262169" y="81626"/>
                <a:ext cx="10628682" cy="5853489"/>
                <a:chOff x="-262169" y="81626"/>
                <a:chExt cx="10628682" cy="5853489"/>
              </a:xfrm>
            </p:grpSpPr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84146B1E-A7E6-4682-ABDA-C7FF4783172E}"/>
                    </a:ext>
                  </a:extLst>
                </p:cNvPr>
                <p:cNvGrpSpPr/>
                <p:nvPr/>
              </p:nvGrpSpPr>
              <p:grpSpPr>
                <a:xfrm>
                  <a:off x="1646313" y="81626"/>
                  <a:ext cx="8720200" cy="5853489"/>
                  <a:chOff x="1018677" y="133058"/>
                  <a:chExt cx="9947766" cy="6515561"/>
                </a:xfrm>
              </p:grpSpPr>
              <p:cxnSp>
                <p:nvCxnSpPr>
                  <p:cNvPr id="27" name="Rechte verbindingslijn met pijl 26">
                    <a:extLst>
                      <a:ext uri="{FF2B5EF4-FFF2-40B4-BE49-F238E27FC236}">
                        <a16:creationId xmlns:a16="http://schemas.microsoft.com/office/drawing/2014/main" id="{D31F8C6E-99FB-4AED-A273-930948D2DCD9}"/>
                      </a:ext>
                    </a:extLst>
                  </p:cNvPr>
                  <p:cNvCxnSpPr>
                    <a:stCxn id="15" idx="0"/>
                    <a:endCxn id="5" idx="1"/>
                  </p:cNvCxnSpPr>
                  <p:nvPr/>
                </p:nvCxnSpPr>
                <p:spPr>
                  <a:xfrm flipV="1">
                    <a:off x="2743174" y="651854"/>
                    <a:ext cx="2177143" cy="3813655"/>
                  </a:xfrm>
                  <a:prstGeom prst="straightConnector1">
                    <a:avLst/>
                  </a:prstGeom>
                  <a:ln w="38100">
                    <a:solidFill>
                      <a:srgbClr val="E17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4" name="Diagram 3">
                    <a:extLst>
                      <a:ext uri="{FF2B5EF4-FFF2-40B4-BE49-F238E27FC236}">
                        <a16:creationId xmlns:a16="http://schemas.microsoft.com/office/drawing/2014/main" id="{A6653BD5-4340-4D15-BAB4-1205CD2AFC7C}"/>
                      </a:ext>
                    </a:extLst>
                  </p:cNvPr>
                  <p:cNvGraphicFramePr/>
                  <p:nvPr/>
                </p:nvGraphicFramePr>
                <p:xfrm>
                  <a:off x="2849767" y="1300349"/>
                  <a:ext cx="6285586" cy="4180979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" r:lo="rId4" r:qs="rId5" r:cs="rId6"/>
                  </a:graphicData>
                </a:graphic>
              </p:graphicFrame>
              <p:sp>
                <p:nvSpPr>
                  <p:cNvPr id="5" name="Rechthoek: afgeronde hoeken 4">
                    <a:extLst>
                      <a:ext uri="{FF2B5EF4-FFF2-40B4-BE49-F238E27FC236}">
                        <a16:creationId xmlns:a16="http://schemas.microsoft.com/office/drawing/2014/main" id="{54798188-5765-48E2-BF26-534CD6540C05}"/>
                      </a:ext>
                    </a:extLst>
                  </p:cNvPr>
                  <p:cNvSpPr/>
                  <p:nvPr/>
                </p:nvSpPr>
                <p:spPr>
                  <a:xfrm>
                    <a:off x="4920317" y="133058"/>
                    <a:ext cx="2144485" cy="1037591"/>
                  </a:xfrm>
                  <a:prstGeom prst="roundRect">
                    <a:avLst/>
                  </a:prstGeom>
                  <a:solidFill>
                    <a:srgbClr val="E17000"/>
                  </a:solidFill>
                  <a:ln>
                    <a:solidFill>
                      <a:srgbClr val="E17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nl-NL" dirty="0"/>
                      <a:t>Probleemanalyse</a:t>
                    </a:r>
                  </a:p>
                </p:txBody>
              </p:sp>
              <p:sp>
                <p:nvSpPr>
                  <p:cNvPr id="9" name="Rechthoek: afgeronde hoeken 8">
                    <a:extLst>
                      <a:ext uri="{FF2B5EF4-FFF2-40B4-BE49-F238E27FC236}">
                        <a16:creationId xmlns:a16="http://schemas.microsoft.com/office/drawing/2014/main" id="{D3D7217E-639F-4CAD-A387-BCAFF00E5B7A}"/>
                      </a:ext>
                    </a:extLst>
                  </p:cNvPr>
                  <p:cNvSpPr/>
                  <p:nvPr/>
                </p:nvSpPr>
                <p:spPr>
                  <a:xfrm>
                    <a:off x="8821958" y="2501990"/>
                    <a:ext cx="2144485" cy="1037591"/>
                  </a:xfrm>
                  <a:prstGeom prst="roundRect">
                    <a:avLst/>
                  </a:prstGeom>
                  <a:solidFill>
                    <a:srgbClr val="E17000"/>
                  </a:solidFill>
                  <a:ln>
                    <a:solidFill>
                      <a:srgbClr val="E17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nl-NL" dirty="0"/>
                      <a:t>Ex ante evaluatie</a:t>
                    </a:r>
                  </a:p>
                </p:txBody>
              </p:sp>
              <p:sp>
                <p:nvSpPr>
                  <p:cNvPr id="11" name="Rechthoek: afgeronde hoeken 10">
                    <a:extLst>
                      <a:ext uri="{FF2B5EF4-FFF2-40B4-BE49-F238E27FC236}">
                        <a16:creationId xmlns:a16="http://schemas.microsoft.com/office/drawing/2014/main" id="{C2EF204C-EB85-4C7F-B30E-CFDB633B6994}"/>
                      </a:ext>
                    </a:extLst>
                  </p:cNvPr>
                  <p:cNvSpPr/>
                  <p:nvPr/>
                </p:nvSpPr>
                <p:spPr>
                  <a:xfrm>
                    <a:off x="6096000" y="5611028"/>
                    <a:ext cx="2144485" cy="1037591"/>
                  </a:xfrm>
                  <a:prstGeom prst="roundRect">
                    <a:avLst/>
                  </a:prstGeom>
                  <a:solidFill>
                    <a:srgbClr val="E17000"/>
                  </a:solidFill>
                  <a:ln>
                    <a:solidFill>
                      <a:srgbClr val="E17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nl-NL" dirty="0"/>
                      <a:t>Voorstel naar Kamer</a:t>
                    </a:r>
                  </a:p>
                </p:txBody>
              </p:sp>
              <p:sp>
                <p:nvSpPr>
                  <p:cNvPr id="13" name="Rechthoek: afgeronde hoeken 12">
                    <a:extLst>
                      <a:ext uri="{FF2B5EF4-FFF2-40B4-BE49-F238E27FC236}">
                        <a16:creationId xmlns:a16="http://schemas.microsoft.com/office/drawing/2014/main" id="{70277093-C9E2-41E4-8C28-A6153D1F8E64}"/>
                      </a:ext>
                    </a:extLst>
                  </p:cNvPr>
                  <p:cNvSpPr/>
                  <p:nvPr/>
                </p:nvSpPr>
                <p:spPr>
                  <a:xfrm>
                    <a:off x="1018677" y="2501990"/>
                    <a:ext cx="2144485" cy="1037591"/>
                  </a:xfrm>
                  <a:prstGeom prst="roundRect">
                    <a:avLst/>
                  </a:prstGeom>
                  <a:solidFill>
                    <a:srgbClr val="E17000"/>
                  </a:solidFill>
                  <a:ln>
                    <a:solidFill>
                      <a:srgbClr val="E17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nl-NL" dirty="0"/>
                      <a:t>Ex post evaluatie</a:t>
                    </a:r>
                  </a:p>
                </p:txBody>
              </p:sp>
              <p:sp>
                <p:nvSpPr>
                  <p:cNvPr id="15" name="Rechthoek: afgeronde hoeken 14">
                    <a:extLst>
                      <a:ext uri="{FF2B5EF4-FFF2-40B4-BE49-F238E27FC236}">
                        <a16:creationId xmlns:a16="http://schemas.microsoft.com/office/drawing/2014/main" id="{63E605DC-DAEE-44D6-A7F1-5CC26793C6B5}"/>
                      </a:ext>
                    </a:extLst>
                  </p:cNvPr>
                  <p:cNvSpPr/>
                  <p:nvPr/>
                </p:nvSpPr>
                <p:spPr>
                  <a:xfrm>
                    <a:off x="1670931" y="4465509"/>
                    <a:ext cx="2144485" cy="1037591"/>
                  </a:xfrm>
                  <a:prstGeom prst="roundRect">
                    <a:avLst/>
                  </a:prstGeom>
                  <a:solidFill>
                    <a:srgbClr val="E17000"/>
                  </a:solidFill>
                  <a:ln>
                    <a:solidFill>
                      <a:srgbClr val="E17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nl-NL" dirty="0"/>
                      <a:t>Monitoring en </a:t>
                    </a:r>
                  </a:p>
                  <a:p>
                    <a:pPr algn="ctr"/>
                    <a:r>
                      <a:rPr lang="nl-NL" dirty="0"/>
                      <a:t>ex </a:t>
                    </a:r>
                    <a:r>
                      <a:rPr lang="nl-NL" dirty="0" err="1"/>
                      <a:t>durante</a:t>
                    </a:r>
                    <a:r>
                      <a:rPr lang="nl-NL" dirty="0"/>
                      <a:t> evaluatie</a:t>
                    </a:r>
                  </a:p>
                </p:txBody>
              </p:sp>
              <p:cxnSp>
                <p:nvCxnSpPr>
                  <p:cNvPr id="17" name="Rechte verbindingslijn met pijl 16">
                    <a:extLst>
                      <a:ext uri="{FF2B5EF4-FFF2-40B4-BE49-F238E27FC236}">
                        <a16:creationId xmlns:a16="http://schemas.microsoft.com/office/drawing/2014/main" id="{D83FCECB-9BEB-4571-8BE4-C035D4847F6E}"/>
                      </a:ext>
                    </a:extLst>
                  </p:cNvPr>
                  <p:cNvCxnSpPr>
                    <a:stCxn id="5" idx="3"/>
                    <a:endCxn id="9" idx="0"/>
                  </p:cNvCxnSpPr>
                  <p:nvPr/>
                </p:nvCxnSpPr>
                <p:spPr>
                  <a:xfrm>
                    <a:off x="7064802" y="651854"/>
                    <a:ext cx="2829399" cy="1850136"/>
                  </a:xfrm>
                  <a:prstGeom prst="straightConnector1">
                    <a:avLst/>
                  </a:prstGeom>
                  <a:ln w="38100">
                    <a:solidFill>
                      <a:srgbClr val="E17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Rechte verbindingslijn met pijl 18">
                    <a:extLst>
                      <a:ext uri="{FF2B5EF4-FFF2-40B4-BE49-F238E27FC236}">
                        <a16:creationId xmlns:a16="http://schemas.microsoft.com/office/drawing/2014/main" id="{6C01D72F-9332-4A83-8851-CDCA86C19E21}"/>
                      </a:ext>
                    </a:extLst>
                  </p:cNvPr>
                  <p:cNvCxnSpPr>
                    <a:stCxn id="9" idx="2"/>
                    <a:endCxn id="11" idx="3"/>
                  </p:cNvCxnSpPr>
                  <p:nvPr/>
                </p:nvCxnSpPr>
                <p:spPr>
                  <a:xfrm flipH="1">
                    <a:off x="8240485" y="3539581"/>
                    <a:ext cx="1653716" cy="2590243"/>
                  </a:xfrm>
                  <a:prstGeom prst="straightConnector1">
                    <a:avLst/>
                  </a:prstGeom>
                  <a:ln w="38100">
                    <a:solidFill>
                      <a:srgbClr val="E17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Rechte verbindingslijn met pijl 22">
                    <a:extLst>
                      <a:ext uri="{FF2B5EF4-FFF2-40B4-BE49-F238E27FC236}">
                        <a16:creationId xmlns:a16="http://schemas.microsoft.com/office/drawing/2014/main" id="{1EF06996-BE5F-436C-9A39-759272903656}"/>
                      </a:ext>
                    </a:extLst>
                  </p:cNvPr>
                  <p:cNvCxnSpPr>
                    <a:stCxn id="11" idx="1"/>
                    <a:endCxn id="15" idx="2"/>
                  </p:cNvCxnSpPr>
                  <p:nvPr/>
                </p:nvCxnSpPr>
                <p:spPr>
                  <a:xfrm flipH="1" flipV="1">
                    <a:off x="2743174" y="5503100"/>
                    <a:ext cx="3352826" cy="626724"/>
                  </a:xfrm>
                  <a:prstGeom prst="straightConnector1">
                    <a:avLst/>
                  </a:prstGeom>
                  <a:ln w="38100">
                    <a:solidFill>
                      <a:srgbClr val="E17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Rechte verbindingslijn met pijl 24">
                    <a:extLst>
                      <a:ext uri="{FF2B5EF4-FFF2-40B4-BE49-F238E27FC236}">
                        <a16:creationId xmlns:a16="http://schemas.microsoft.com/office/drawing/2014/main" id="{DAEEDF32-79A6-4111-8D36-491AD313DE19}"/>
                      </a:ext>
                    </a:extLst>
                  </p:cNvPr>
                  <p:cNvCxnSpPr>
                    <a:stCxn id="15" idx="0"/>
                    <a:endCxn id="13" idx="2"/>
                  </p:cNvCxnSpPr>
                  <p:nvPr/>
                </p:nvCxnSpPr>
                <p:spPr>
                  <a:xfrm flipH="1" flipV="1">
                    <a:off x="2090920" y="3539581"/>
                    <a:ext cx="652254" cy="925928"/>
                  </a:xfrm>
                  <a:prstGeom prst="straightConnector1">
                    <a:avLst/>
                  </a:prstGeom>
                  <a:ln w="38100">
                    <a:solidFill>
                      <a:srgbClr val="E17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Rechte verbindingslijn met pijl 30">
                    <a:extLst>
                      <a:ext uri="{FF2B5EF4-FFF2-40B4-BE49-F238E27FC236}">
                        <a16:creationId xmlns:a16="http://schemas.microsoft.com/office/drawing/2014/main" id="{442222F0-89E4-49BB-A5C0-00ECF0E464F3}"/>
                      </a:ext>
                    </a:extLst>
                  </p:cNvPr>
                  <p:cNvCxnSpPr>
                    <a:stCxn id="13" idx="0"/>
                    <a:endCxn id="5" idx="1"/>
                  </p:cNvCxnSpPr>
                  <p:nvPr/>
                </p:nvCxnSpPr>
                <p:spPr>
                  <a:xfrm flipV="1">
                    <a:off x="2090920" y="651854"/>
                    <a:ext cx="2829397" cy="1850136"/>
                  </a:xfrm>
                  <a:prstGeom prst="straightConnector1">
                    <a:avLst/>
                  </a:prstGeom>
                  <a:ln w="38100">
                    <a:solidFill>
                      <a:srgbClr val="E17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Rechthoek: afgeronde hoeken 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C66F97B-3331-47F4-ACC7-A4363F3C7E78}"/>
                    </a:ext>
                  </a:extLst>
                </p:cNvPr>
                <p:cNvSpPr/>
                <p:nvPr/>
              </p:nvSpPr>
              <p:spPr>
                <a:xfrm>
                  <a:off x="847823" y="4190650"/>
                  <a:ext cx="1054195" cy="498534"/>
                </a:xfrm>
                <a:prstGeom prst="roundRect">
                  <a:avLst/>
                </a:prstGeom>
                <a:solidFill>
                  <a:srgbClr val="788799"/>
                </a:solidFill>
                <a:ln>
                  <a:solidFill>
                    <a:srgbClr val="7887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PWS</a:t>
                  </a:r>
                </a:p>
              </p:txBody>
            </p:sp>
            <p:sp>
              <p:nvSpPr>
                <p:cNvPr id="21" name="Rechthoek: afgeronde hoeken 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C66F97B-3331-47F4-ACC7-A4363F3C7E78}"/>
                    </a:ext>
                  </a:extLst>
                </p:cNvPr>
                <p:cNvSpPr/>
                <p:nvPr/>
              </p:nvSpPr>
              <p:spPr>
                <a:xfrm>
                  <a:off x="-262169" y="2256589"/>
                  <a:ext cx="1622599" cy="1236623"/>
                </a:xfrm>
                <a:prstGeom prst="roundRect">
                  <a:avLst/>
                </a:prstGeom>
                <a:solidFill>
                  <a:srgbClr val="788799"/>
                </a:solidFill>
                <a:ln>
                  <a:solidFill>
                    <a:srgbClr val="7887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Periodieke rapportage / beleids-</a:t>
                  </a:r>
                </a:p>
                <a:p>
                  <a:pPr algn="ctr"/>
                  <a:r>
                    <a:rPr lang="nl-NL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doorlichting</a:t>
                  </a:r>
                </a:p>
              </p:txBody>
            </p:sp>
          </p:grpSp>
        </p:grpSp>
      </p:grpSp>
      <p:sp>
        <p:nvSpPr>
          <p:cNvPr id="16" name="Tekstvak 15"/>
          <p:cNvSpPr txBox="1"/>
          <p:nvPr/>
        </p:nvSpPr>
        <p:spPr>
          <a:xfrm>
            <a:off x="931476" y="438195"/>
            <a:ext cx="338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Context RPE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03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7" y="1925255"/>
            <a:ext cx="11187113" cy="35528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593147"/>
            <a:ext cx="10923588" cy="948047"/>
          </a:xfrm>
        </p:spPr>
        <p:txBody>
          <a:bodyPr/>
          <a:lstStyle/>
          <a:p>
            <a:r>
              <a:rPr lang="nl-NL" dirty="0"/>
              <a:t>Stappen naar een SEA per thema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8B527-E7A0-470A-A80A-5EB0F5801CAD}" type="datetime1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22-8-2022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8E4FF-DCD9-421D-AFDD-7D7ED081009C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8" name="Tijdelijke aanduiding voor inhoud 6"/>
          <p:cNvGraphicFramePr>
            <a:graphicFrameLocks noGrp="1"/>
          </p:cNvGraphicFramePr>
          <p:nvPr>
            <p:ph idx="1"/>
          </p:nvPr>
        </p:nvGraphicFramePr>
        <p:xfrm>
          <a:off x="635000" y="2705786"/>
          <a:ext cx="10923588" cy="2028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041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477" y="355698"/>
            <a:ext cx="11668539" cy="866815"/>
          </a:xfrm>
        </p:spPr>
        <p:txBody>
          <a:bodyPr/>
          <a:lstStyle/>
          <a:p>
            <a:r>
              <a:rPr lang="nl-NL" dirty="0"/>
              <a:t>Overeenkomsten &amp; verschillen: Uitgangspunten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853167"/>
              </p:ext>
            </p:extLst>
          </p:nvPr>
        </p:nvGraphicFramePr>
        <p:xfrm>
          <a:off x="337928" y="1222513"/>
          <a:ext cx="11579088" cy="52524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59696">
                  <a:extLst>
                    <a:ext uri="{9D8B030D-6E8A-4147-A177-3AD203B41FA5}">
                      <a16:colId xmlns:a16="http://schemas.microsoft.com/office/drawing/2014/main" val="2816926594"/>
                    </a:ext>
                  </a:extLst>
                </a:gridCol>
                <a:gridCol w="3859696">
                  <a:extLst>
                    <a:ext uri="{9D8B030D-6E8A-4147-A177-3AD203B41FA5}">
                      <a16:colId xmlns:a16="http://schemas.microsoft.com/office/drawing/2014/main" val="11084435"/>
                    </a:ext>
                  </a:extLst>
                </a:gridCol>
                <a:gridCol w="3859696">
                  <a:extLst>
                    <a:ext uri="{9D8B030D-6E8A-4147-A177-3AD203B41FA5}">
                      <a16:colId xmlns:a16="http://schemas.microsoft.com/office/drawing/2014/main" val="2077457689"/>
                    </a:ext>
                  </a:extLst>
                </a:gridCol>
              </a:tblGrid>
              <a:tr h="505141">
                <a:tc>
                  <a:txBody>
                    <a:bodyPr/>
                    <a:lstStyle/>
                    <a:p>
                      <a:r>
                        <a:rPr lang="nl-NL" dirty="0"/>
                        <a:t>OESO-DAC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trike="sngStrike" dirty="0">
                          <a:solidFill>
                            <a:srgbClr val="FF0000"/>
                          </a:solidFill>
                        </a:rPr>
                        <a:t>(beoogde) </a:t>
                      </a:r>
                      <a:r>
                        <a:rPr lang="nl-NL" dirty="0"/>
                        <a:t>RPE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Opmerkingen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473892"/>
                  </a:ext>
                </a:extLst>
              </a:tr>
              <a:tr h="602051">
                <a:tc>
                  <a:txBody>
                    <a:bodyPr/>
                    <a:lstStyle/>
                    <a:p>
                      <a:r>
                        <a:rPr lang="nl-NL" b="0" dirty="0"/>
                        <a:t>Donor-ontvanger-oriëntatie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/>
                        <a:t>Intern-Nederlandse (</a:t>
                      </a:r>
                      <a:r>
                        <a:rPr lang="nl-NL" baseline="0" dirty="0" err="1"/>
                        <a:t>Rijksbrede</a:t>
                      </a:r>
                      <a:r>
                        <a:rPr lang="nl-NL" baseline="0" dirty="0"/>
                        <a:t>)</a:t>
                      </a:r>
                      <a:r>
                        <a:rPr lang="nl-NL" dirty="0"/>
                        <a:t> </a:t>
                      </a:r>
                      <a:r>
                        <a:rPr lang="nl-NL" b="0" dirty="0"/>
                        <a:t>oriëntatie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456674"/>
                  </a:ext>
                </a:extLst>
              </a:tr>
              <a:tr h="1232770">
                <a:tc>
                  <a:txBody>
                    <a:bodyPr/>
                    <a:lstStyle/>
                    <a:p>
                      <a:r>
                        <a:rPr lang="nl-NL" b="0" baseline="0" dirty="0"/>
                        <a:t>Criteria, geen evaluatievoorschriften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Omvat</a:t>
                      </a:r>
                      <a:r>
                        <a:rPr lang="nl-NL" baseline="0" dirty="0"/>
                        <a:t> het </a:t>
                      </a:r>
                      <a:r>
                        <a:rPr lang="nl-NL" dirty="0" err="1"/>
                        <a:t>Rijksbrede</a:t>
                      </a:r>
                      <a:r>
                        <a:rPr lang="nl-NL" baseline="0" dirty="0"/>
                        <a:t> evaluatiebeleid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RPE omvat meer dan criteria. Zoomt</a:t>
                      </a:r>
                      <a:r>
                        <a:rPr lang="nl-NL" sz="1600" baseline="0" dirty="0"/>
                        <a:t> nader</a:t>
                      </a:r>
                      <a:r>
                        <a:rPr lang="nl-NL" sz="1600" dirty="0"/>
                        <a:t> in op ho</a:t>
                      </a:r>
                      <a:r>
                        <a:rPr lang="nl-NL" sz="1600" baseline="0" dirty="0"/>
                        <a:t>e een adequaat evaluatieonderzoek eruit ziet. </a:t>
                      </a:r>
                    </a:p>
                    <a:p>
                      <a:r>
                        <a:rPr lang="nl-NL" sz="1600" baseline="0" dirty="0"/>
                        <a:t>En hoe na 4-7 jaar per thema tot een totaaloordeel kan worden gekomen 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713672"/>
                  </a:ext>
                </a:extLst>
              </a:tr>
              <a:tr h="865155">
                <a:tc>
                  <a:txBody>
                    <a:bodyPr/>
                    <a:lstStyle/>
                    <a:p>
                      <a:r>
                        <a:rPr lang="nl-NL" dirty="0"/>
                        <a:t>Expliciete gebruiksprincipes vooraf:</a:t>
                      </a:r>
                      <a:r>
                        <a:rPr lang="nl-NL" baseline="0" dirty="0"/>
                        <a:t> context-gevoelige &amp; niet-routinematige toepassing van de criteria 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Vergelijkbaar doch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implicieter</a:t>
                      </a:r>
                      <a:r>
                        <a:rPr lang="nl-NL" dirty="0"/>
                        <a:t>:</a:t>
                      </a:r>
                      <a:r>
                        <a:rPr lang="nl-NL" baseline="0" dirty="0"/>
                        <a:t> b</a:t>
                      </a:r>
                      <a:r>
                        <a:rPr lang="nl-NL" dirty="0"/>
                        <a:t>ij</a:t>
                      </a:r>
                      <a:r>
                        <a:rPr lang="nl-NL" baseline="0" dirty="0"/>
                        <a:t> de context p</a:t>
                      </a:r>
                      <a:r>
                        <a:rPr lang="nl-NL" dirty="0"/>
                        <a:t>assende</a:t>
                      </a:r>
                      <a:r>
                        <a:rPr lang="nl-NL" baseline="0" dirty="0"/>
                        <a:t> evaluatievragen en –methoden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66111"/>
                  </a:ext>
                </a:extLst>
              </a:tr>
              <a:tr h="505141">
                <a:tc>
                  <a:txBody>
                    <a:bodyPr/>
                    <a:lstStyle/>
                    <a:p>
                      <a:r>
                        <a:rPr lang="nl-NL" dirty="0"/>
                        <a:t>Verantwoorden en leren 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Verantwoorden en leren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481565"/>
                  </a:ext>
                </a:extLst>
              </a:tr>
              <a:tr h="505141">
                <a:tc>
                  <a:txBody>
                    <a:bodyPr/>
                    <a:lstStyle/>
                    <a:p>
                      <a:r>
                        <a:rPr lang="nl-NL" dirty="0"/>
                        <a:t>Diverse interventies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Diverse</a:t>
                      </a:r>
                      <a:r>
                        <a:rPr lang="nl-NL" baseline="0" dirty="0"/>
                        <a:t> interventies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827508"/>
                  </a:ext>
                </a:extLst>
              </a:tr>
              <a:tr h="871887">
                <a:tc>
                  <a:txBody>
                    <a:bodyPr/>
                    <a:lstStyle/>
                    <a:p>
                      <a:r>
                        <a:rPr lang="nl-NL" dirty="0"/>
                        <a:t>Alle fasen</a:t>
                      </a:r>
                      <a:r>
                        <a:rPr lang="nl-NL" baseline="0" dirty="0"/>
                        <a:t> beleidscyclus / ook monitoring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Alle</a:t>
                      </a:r>
                      <a:r>
                        <a:rPr lang="nl-NL" baseline="0" dirty="0"/>
                        <a:t> fasen beleidscyclus / ook monitoring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79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73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104900"/>
          </a:xfrm>
        </p:spPr>
        <p:txBody>
          <a:bodyPr>
            <a:normAutofit fontScale="90000"/>
          </a:bodyPr>
          <a:lstStyle/>
          <a:p>
            <a:r>
              <a:rPr lang="nl-NL" dirty="0"/>
              <a:t>Overeenkomsten en verschillen: </a:t>
            </a:r>
            <a:br>
              <a:rPr lang="nl-NL" dirty="0"/>
            </a:br>
            <a:r>
              <a:rPr lang="nl-NL" dirty="0"/>
              <a:t>De Criteria  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023388"/>
              </p:ext>
            </p:extLst>
          </p:nvPr>
        </p:nvGraphicFramePr>
        <p:xfrm>
          <a:off x="838200" y="1700852"/>
          <a:ext cx="10515600" cy="490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1527158533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684775324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203479035"/>
                    </a:ext>
                  </a:extLst>
                </a:gridCol>
              </a:tblGrid>
              <a:tr h="426542">
                <a:tc>
                  <a:txBody>
                    <a:bodyPr/>
                    <a:lstStyle/>
                    <a:p>
                      <a:r>
                        <a:rPr lang="nl-NL" dirty="0"/>
                        <a:t>OESO-DAC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trike="sngStrike" dirty="0">
                          <a:solidFill>
                            <a:srgbClr val="FF0000"/>
                          </a:solidFill>
                        </a:rPr>
                        <a:t>(beoogde) </a:t>
                      </a:r>
                      <a:r>
                        <a:rPr lang="nl-NL" dirty="0"/>
                        <a:t>RPE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Opmerkingen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657899"/>
                  </a:ext>
                </a:extLst>
              </a:tr>
              <a:tr h="631457">
                <a:tc>
                  <a:txBody>
                    <a:bodyPr/>
                    <a:lstStyle/>
                    <a:p>
                      <a:r>
                        <a:rPr lang="nl-NL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Relevantie </a:t>
                      </a:r>
                    </a:p>
                    <a:p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Ja: via themakeuze </a:t>
                      </a:r>
                      <a:r>
                        <a:rPr lang="nl-NL" b="1" dirty="0"/>
                        <a:t>SEA</a:t>
                      </a:r>
                      <a:r>
                        <a:rPr lang="nl-NL" dirty="0"/>
                        <a:t> en evaluatie</a:t>
                      </a:r>
                      <a:r>
                        <a:rPr lang="nl-NL" baseline="0" dirty="0"/>
                        <a:t> </a:t>
                      </a:r>
                      <a:r>
                        <a:rPr lang="nl-NL" dirty="0"/>
                        <a:t>doeltreffendheid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/>
                        <a:t>Themakeuze</a:t>
                      </a:r>
                      <a:r>
                        <a:rPr lang="nl-NL" sz="1600" b="0" baseline="0" dirty="0"/>
                        <a:t> SEA </a:t>
                      </a:r>
                      <a:r>
                        <a:rPr lang="nl-NL" sz="1600" baseline="0" dirty="0"/>
                        <a:t>moet relevant zijn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675050"/>
                  </a:ext>
                </a:extLst>
              </a:tr>
              <a:tr h="426542">
                <a:tc>
                  <a:txBody>
                    <a:bodyPr/>
                    <a:lstStyle/>
                    <a:p>
                      <a:r>
                        <a:rPr lang="nl-NL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Doeltreffendheid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Doeltreffendheid</a:t>
                      </a:r>
                      <a:r>
                        <a:rPr lang="nl-NL" b="0" baseline="0" dirty="0"/>
                        <a:t> 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Zowel korte als</a:t>
                      </a:r>
                      <a:r>
                        <a:rPr lang="nl-NL" sz="1600" baseline="0" dirty="0"/>
                        <a:t> langere termijn 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19560"/>
                  </a:ext>
                </a:extLst>
              </a:tr>
              <a:tr h="531720">
                <a:tc>
                  <a:txBody>
                    <a:bodyPr/>
                    <a:lstStyle/>
                    <a:p>
                      <a:r>
                        <a:rPr lang="nl-NL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Efficiëntie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Doelmatigheid</a:t>
                      </a:r>
                      <a:r>
                        <a:rPr lang="nl-NL" b="0" baseline="0" dirty="0"/>
                        <a:t> 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Vergelijkbaar.</a:t>
                      </a:r>
                      <a:r>
                        <a:rPr lang="nl-NL" sz="1600" baseline="0" dirty="0"/>
                        <a:t> </a:t>
                      </a:r>
                    </a:p>
                    <a:p>
                      <a:r>
                        <a:rPr lang="nl-NL" sz="1600" baseline="0" dirty="0"/>
                        <a:t>Tijdigheid niet expliciet in RPE  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971470"/>
                  </a:ext>
                </a:extLst>
              </a:tr>
              <a:tr h="839558">
                <a:tc>
                  <a:txBody>
                    <a:bodyPr/>
                    <a:lstStyle/>
                    <a:p>
                      <a:r>
                        <a:rPr lang="nl-NL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Impact </a:t>
                      </a:r>
                      <a:r>
                        <a:rPr lang="nl-N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(hoger niveau)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 expliciet;</a:t>
                      </a:r>
                    </a:p>
                    <a:p>
                      <a:r>
                        <a:rPr lang="nl-NL" dirty="0"/>
                        <a:t>Wel vormen </a:t>
                      </a:r>
                      <a:r>
                        <a:rPr lang="nl-NL" dirty="0" err="1"/>
                        <a:t>onbeoogde</a:t>
                      </a:r>
                      <a:r>
                        <a:rPr lang="nl-NL" baseline="0" dirty="0"/>
                        <a:t> en indirecte </a:t>
                      </a:r>
                      <a:r>
                        <a:rPr lang="nl-NL" dirty="0"/>
                        <a:t>effecten onderdeel van </a:t>
                      </a:r>
                      <a:r>
                        <a:rPr lang="nl-NL" dirty="0" err="1"/>
                        <a:t>d&amp;d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aseline="0" dirty="0"/>
                        <a:t>Effecten/impact op hoger niveau niet expliciet in RPE of toelichting  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038851"/>
                  </a:ext>
                </a:extLst>
              </a:tr>
              <a:tr h="755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Duurzaamheid </a:t>
                      </a:r>
                      <a:r>
                        <a:rPr lang="nl-N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(mate waarin netto effecten zullen voortduren)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 expliciet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Wel: de </a:t>
                      </a:r>
                      <a:r>
                        <a:rPr lang="nl-NL" sz="1600" u="sng" dirty="0"/>
                        <a:t>langere</a:t>
                      </a:r>
                      <a:r>
                        <a:rPr lang="nl-NL" sz="1600" u="sng" baseline="0" dirty="0"/>
                        <a:t> termijn</a:t>
                      </a:r>
                      <a:r>
                        <a:rPr lang="nl-NL" sz="1600" u="none" baseline="0" dirty="0"/>
                        <a:t> </a:t>
                      </a:r>
                      <a:r>
                        <a:rPr lang="nl-NL" sz="1600" baseline="0" dirty="0"/>
                        <a:t>is bij </a:t>
                      </a:r>
                      <a:r>
                        <a:rPr lang="nl-NL" sz="1600" dirty="0"/>
                        <a:t>doeltreffendheid en doelmatigheid </a:t>
                      </a:r>
                      <a:r>
                        <a:rPr lang="nl-NL" sz="1600" baseline="0" dirty="0"/>
                        <a:t>nadrukkelijk (ook) van toepassing  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928190"/>
                  </a:ext>
                </a:extLst>
              </a:tr>
              <a:tr h="736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/>
                        <a:t>Coherentie</a:t>
                      </a:r>
                      <a:r>
                        <a:rPr lang="nl-NL" b="0" dirty="0"/>
                        <a:t> (intern en extern</a:t>
                      </a:r>
                      <a:r>
                        <a:rPr lang="nl-NL" b="0" baseline="0" dirty="0"/>
                        <a:t>)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Dit aandachtspunt is in het</a:t>
                      </a:r>
                      <a:r>
                        <a:rPr lang="nl-NL" sz="1600" baseline="0" dirty="0"/>
                        <a:t> IAK (Integraal Afwegingskader, </a:t>
                      </a:r>
                      <a:r>
                        <a:rPr lang="nl-NL" sz="1600" baseline="0" dirty="0" err="1"/>
                        <a:t>tbv</a:t>
                      </a:r>
                      <a:r>
                        <a:rPr lang="nl-NL" sz="1600" baseline="0" dirty="0"/>
                        <a:t> wets- en beleidsvoorbereiding) vertegenwoordigd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23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00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7"/>
            <a:ext cx="12192000" cy="6856933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reflection stA="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4039"/>
            <a:ext cx="10515600" cy="1325563"/>
          </a:xfrm>
        </p:spPr>
        <p:txBody>
          <a:bodyPr/>
          <a:lstStyle/>
          <a:p>
            <a:r>
              <a:rPr lang="nl-NL" dirty="0"/>
              <a:t>Overige observaties &amp; wat we hieruit leren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8661" y="1321904"/>
            <a:ext cx="11748052" cy="5287618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De DAC-Criteria zijn een inspiratiebron voor iedereen</a:t>
            </a:r>
          </a:p>
          <a:p>
            <a:pPr lvl="1"/>
            <a:r>
              <a:rPr lang="nl-NL" dirty="0"/>
              <a:t>Interpreteer de RPE (sowieso) niet nauw of eng, dat is niet de ‘geest’ van de RPE! </a:t>
            </a:r>
          </a:p>
          <a:p>
            <a:pPr lvl="2"/>
            <a:r>
              <a:rPr lang="nl-NL" dirty="0"/>
              <a:t>De RPE gaat over veel meer dan over financiële doelmatigheid op kortere termijn!</a:t>
            </a:r>
          </a:p>
          <a:p>
            <a:pPr marL="457200" lvl="1" indent="-457200">
              <a:spcBef>
                <a:spcPts val="1000"/>
              </a:spcBef>
            </a:pPr>
            <a:endParaRPr lang="nl-NL" sz="2800" dirty="0"/>
          </a:p>
          <a:p>
            <a:pPr marL="457200" lvl="1" indent="-457200">
              <a:spcBef>
                <a:spcPts val="1000"/>
              </a:spcBef>
            </a:pPr>
            <a:endParaRPr lang="nl-NL" sz="2800" dirty="0"/>
          </a:p>
          <a:p>
            <a:pPr marL="457200" lvl="1" indent="-457200">
              <a:spcBef>
                <a:spcPts val="1000"/>
              </a:spcBef>
            </a:pPr>
            <a:r>
              <a:rPr lang="nl-NL" sz="2800" dirty="0"/>
              <a:t>Een deel van de DAC-criteria is wel wat specifiek voor donor-ontvanger-relaties en minder (direct) geschikt voor ons evaluatiestelsel </a:t>
            </a:r>
          </a:p>
          <a:p>
            <a:pPr marL="457200" lvl="1" indent="-457200">
              <a:spcBef>
                <a:spcPts val="1000"/>
              </a:spcBef>
            </a:pPr>
            <a:endParaRPr lang="nl-NL" sz="2800" dirty="0"/>
          </a:p>
          <a:p>
            <a:pPr marL="457200" lvl="1" indent="-457200">
              <a:spcBef>
                <a:spcPts val="1000"/>
              </a:spcBef>
            </a:pPr>
            <a:r>
              <a:rPr lang="nl-NL" sz="2800" dirty="0"/>
              <a:t>Naast de RPE zijn er in &amp; om het evaluatiestelsel méér ‘haakjes’ om de DAC criteria te respecteren </a:t>
            </a:r>
          </a:p>
          <a:p>
            <a:pPr marL="685800" lvl="2">
              <a:spcBef>
                <a:spcPts val="1000"/>
              </a:spcBef>
            </a:pPr>
            <a:r>
              <a:rPr lang="nl-NL" sz="2400" dirty="0"/>
              <a:t>SEA, </a:t>
            </a:r>
            <a:r>
              <a:rPr lang="nl-NL" sz="2400" dirty="0" err="1"/>
              <a:t>IBO’s</a:t>
            </a:r>
            <a:r>
              <a:rPr lang="nl-NL" sz="2400" dirty="0"/>
              <a:t>/heroverwegingen, IAK ... </a:t>
            </a:r>
          </a:p>
          <a:p>
            <a:pPr marL="685800" lvl="2">
              <a:spcBef>
                <a:spcPts val="1000"/>
              </a:spcBef>
            </a:pPr>
            <a:r>
              <a:rPr lang="nl-NL" sz="2400" dirty="0" err="1"/>
              <a:t>Intra-Departementaal</a:t>
            </a:r>
            <a:r>
              <a:rPr lang="nl-NL" sz="2400" dirty="0"/>
              <a:t>... </a:t>
            </a:r>
          </a:p>
          <a:p>
            <a:endParaRPr lang="nl-NL" i="1" dirty="0"/>
          </a:p>
          <a:p>
            <a:r>
              <a:rPr lang="nl-NL" i="1" dirty="0"/>
              <a:t>Jullie?</a:t>
            </a:r>
          </a:p>
        </p:txBody>
      </p:sp>
    </p:spTree>
    <p:extLst>
      <p:ext uri="{BB962C8B-B14F-4D97-AF65-F5344CB8AC3E}">
        <p14:creationId xmlns:p14="http://schemas.microsoft.com/office/powerpoint/2010/main" val="2197315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Breedbeeld</PresentationFormat>
  <Paragraphs>105</Paragraphs>
  <Slides>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Kantoorthema</vt:lpstr>
      <vt:lpstr>De OESO DAC-criteria in relatie tot de (nieuwe) RPE </vt:lpstr>
      <vt:lpstr>Achtergrond Regeling Periodiek Evaluatieonderzoek (RPE) </vt:lpstr>
      <vt:lpstr>PowerPoint-presentatie</vt:lpstr>
      <vt:lpstr>Stappen naar een SEA per thema </vt:lpstr>
      <vt:lpstr>Overeenkomsten &amp; verschillen: Uitgangspunten</vt:lpstr>
      <vt:lpstr>Overeenkomsten en verschillen:  De Criteria  </vt:lpstr>
      <vt:lpstr>Overige observaties &amp; wat we hieruit leren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Klein Haarhuis, CM (Carolien) (IRF/BSA)</dc:creator>
  <cp:lastModifiedBy>Klein Haarhuis, CM (Carolien) (IRF/BSA)</cp:lastModifiedBy>
  <cp:revision>37</cp:revision>
  <dcterms:created xsi:type="dcterms:W3CDTF">2021-09-24T09:07:57Z</dcterms:created>
  <dcterms:modified xsi:type="dcterms:W3CDTF">2022-08-22T09:39:19Z</dcterms:modified>
</cp:coreProperties>
</file>