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1" r:id="rId4"/>
  </p:sldMasterIdLst>
  <p:notesMasterIdLst>
    <p:notesMasterId r:id="rId43"/>
  </p:notesMasterIdLst>
  <p:sldIdLst>
    <p:sldId id="493" r:id="rId5"/>
    <p:sldId id="537" r:id="rId6"/>
    <p:sldId id="553" r:id="rId7"/>
    <p:sldId id="554" r:id="rId8"/>
    <p:sldId id="555" r:id="rId9"/>
    <p:sldId id="556" r:id="rId10"/>
    <p:sldId id="535" r:id="rId11"/>
    <p:sldId id="525" r:id="rId12"/>
    <p:sldId id="531" r:id="rId13"/>
    <p:sldId id="533" r:id="rId14"/>
    <p:sldId id="532" r:id="rId15"/>
    <p:sldId id="502" r:id="rId16"/>
    <p:sldId id="503" r:id="rId17"/>
    <p:sldId id="507" r:id="rId18"/>
    <p:sldId id="508" r:id="rId19"/>
    <p:sldId id="509" r:id="rId20"/>
    <p:sldId id="510" r:id="rId21"/>
    <p:sldId id="513" r:id="rId22"/>
    <p:sldId id="514" r:id="rId23"/>
    <p:sldId id="511" r:id="rId24"/>
    <p:sldId id="512" r:id="rId25"/>
    <p:sldId id="504" r:id="rId26"/>
    <p:sldId id="505" r:id="rId27"/>
    <p:sldId id="542" r:id="rId28"/>
    <p:sldId id="543" r:id="rId29"/>
    <p:sldId id="544" r:id="rId30"/>
    <p:sldId id="545" r:id="rId31"/>
    <p:sldId id="546" r:id="rId32"/>
    <p:sldId id="547" r:id="rId33"/>
    <p:sldId id="548" r:id="rId34"/>
    <p:sldId id="549" r:id="rId35"/>
    <p:sldId id="550" r:id="rId36"/>
    <p:sldId id="551" r:id="rId37"/>
    <p:sldId id="552" r:id="rId38"/>
    <p:sldId id="538" r:id="rId39"/>
    <p:sldId id="539" r:id="rId40"/>
    <p:sldId id="540" r:id="rId41"/>
    <p:sldId id="541" r:id="rId42"/>
  </p:sldIdLst>
  <p:sldSz cx="12192000" cy="6858000"/>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DY-CHOUANE Megan Grace, DCD/RREDI" initials="KMGD" lastIdx="4" clrIdx="0">
    <p:extLst/>
  </p:cmAuthor>
  <p:cmAuthor id="2" name="Islam Qasem" initials="IQ"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AC08"/>
    <a:srgbClr val="FAD000"/>
    <a:srgbClr val="F05A28"/>
    <a:srgbClr val="996633"/>
    <a:srgbClr val="CE6802"/>
    <a:srgbClr val="BA6F1C"/>
    <a:srgbClr val="0B7CC2"/>
    <a:srgbClr val="F0542C"/>
    <a:srgbClr val="CC3B0E"/>
    <a:srgbClr val="FFE7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55240" autoAdjust="0"/>
  </p:normalViewPr>
  <p:slideViewPr>
    <p:cSldViewPr snapToGrid="0">
      <p:cViewPr varScale="1">
        <p:scale>
          <a:sx n="56" d="100"/>
          <a:sy n="56" d="100"/>
        </p:scale>
        <p:origin x="1416" y="45"/>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1E8AEE-2143-4FB4-B4F6-3C449DC7C2F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83CF7FA-087F-4835-8FC3-B3EBCB14B15B}">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err="1" smtClean="0"/>
            <a:t>Beleidscoherentie</a:t>
          </a:r>
          <a:r>
            <a:rPr lang="en-US" sz="1800" b="1" dirty="0" smtClean="0"/>
            <a:t> </a:t>
          </a:r>
          <a:r>
            <a:rPr lang="en-US" sz="1800" b="1" dirty="0" err="1" smtClean="0"/>
            <a:t>voor</a:t>
          </a:r>
          <a:r>
            <a:rPr lang="en-US" sz="1800" b="1" dirty="0" smtClean="0"/>
            <a:t> </a:t>
          </a:r>
          <a:r>
            <a:rPr lang="en-US" sz="1800" b="1" dirty="0" err="1" smtClean="0"/>
            <a:t>ontwikkeling</a:t>
          </a:r>
          <a:r>
            <a:rPr lang="en-US" sz="1800" b="1" dirty="0" smtClean="0"/>
            <a:t> (1990s)</a:t>
          </a:r>
          <a:endParaRPr lang="en-US" sz="1800" dirty="0"/>
        </a:p>
      </dgm:t>
    </dgm:pt>
    <dgm:pt modelId="{DDD76F77-E9FD-476B-A3D0-A19DBD2B53EB}" type="parTrans" cxnId="{D0F561B1-7F91-478B-89CA-FAE0CABC8456}">
      <dgm:prSet/>
      <dgm:spPr/>
      <dgm:t>
        <a:bodyPr/>
        <a:lstStyle/>
        <a:p>
          <a:endParaRPr lang="en-US"/>
        </a:p>
      </dgm:t>
    </dgm:pt>
    <dgm:pt modelId="{04441AF5-95F8-417B-8E59-2746DE4BB70C}" type="sibTrans" cxnId="{D0F561B1-7F91-478B-89CA-FAE0CABC8456}">
      <dgm:prSet/>
      <dgm:spPr/>
      <dgm:t>
        <a:bodyPr/>
        <a:lstStyle/>
        <a:p>
          <a:endParaRPr lang="en-US"/>
        </a:p>
      </dgm:t>
    </dgm:pt>
    <dgm:pt modelId="{BF8CB430-F609-4A4C-9C80-BBDE8A49EBCA}">
      <dgm:prSet phldrT="[Text]" phldr="1"/>
      <dgm:spPr/>
      <dgm:t>
        <a:bodyPr/>
        <a:lstStyle/>
        <a:p>
          <a:endParaRPr lang="en-US"/>
        </a:p>
      </dgm:t>
    </dgm:pt>
    <dgm:pt modelId="{39761086-0DB0-4EDA-A415-6A8914D6C32B}" type="parTrans" cxnId="{A54F4692-A57B-49A8-B240-D10B1CBE0D64}">
      <dgm:prSet/>
      <dgm:spPr/>
      <dgm:t>
        <a:bodyPr/>
        <a:lstStyle/>
        <a:p>
          <a:endParaRPr lang="en-US"/>
        </a:p>
      </dgm:t>
    </dgm:pt>
    <dgm:pt modelId="{C0612E0A-8D7A-41D6-ADA8-05C359B9D179}" type="sibTrans" cxnId="{A54F4692-A57B-49A8-B240-D10B1CBE0D64}">
      <dgm:prSet/>
      <dgm:spPr/>
      <dgm:t>
        <a:bodyPr/>
        <a:lstStyle/>
        <a:p>
          <a:endParaRPr lang="en-US"/>
        </a:p>
      </dgm:t>
    </dgm:pt>
    <dgm:pt modelId="{8391C4F3-D4F8-4C6B-A8CD-05C21B7A23A7}">
      <dgm:prSet phldrT="[Text]" custT="1"/>
      <dgm:spPr/>
      <dgm:t>
        <a:bodyPr/>
        <a:lstStyle/>
        <a:p>
          <a:r>
            <a:rPr lang="en-US" sz="1800" b="1" dirty="0" err="1" smtClean="0"/>
            <a:t>Beleidscoherentie</a:t>
          </a:r>
          <a:r>
            <a:rPr lang="en-US" sz="1800" b="1" dirty="0" smtClean="0"/>
            <a:t> </a:t>
          </a:r>
          <a:r>
            <a:rPr lang="en-US" sz="1800" b="1" dirty="0" err="1" smtClean="0"/>
            <a:t>voor</a:t>
          </a:r>
          <a:r>
            <a:rPr lang="en-US" sz="1800" b="1" dirty="0" smtClean="0"/>
            <a:t> </a:t>
          </a:r>
          <a:r>
            <a:rPr lang="en-US" sz="1800" b="1" dirty="0" err="1" smtClean="0"/>
            <a:t>duurzame</a:t>
          </a:r>
          <a:r>
            <a:rPr lang="en-US" sz="1800" b="1" dirty="0" smtClean="0"/>
            <a:t> </a:t>
          </a:r>
          <a:r>
            <a:rPr lang="en-US" sz="1800" b="1" dirty="0" err="1" smtClean="0"/>
            <a:t>ontwikkeling</a:t>
          </a:r>
          <a:r>
            <a:rPr lang="en-US" sz="1800" b="1" dirty="0" smtClean="0"/>
            <a:t> (2015)</a:t>
          </a:r>
          <a:endParaRPr lang="en-US" sz="1800" dirty="0" smtClean="0"/>
        </a:p>
      </dgm:t>
    </dgm:pt>
    <dgm:pt modelId="{31C31777-18F2-4B54-9899-00076FA734CA}" type="parTrans" cxnId="{2D7C4DF8-0F12-49BC-8A26-749773413CAE}">
      <dgm:prSet/>
      <dgm:spPr/>
      <dgm:t>
        <a:bodyPr/>
        <a:lstStyle/>
        <a:p>
          <a:endParaRPr lang="en-US"/>
        </a:p>
      </dgm:t>
    </dgm:pt>
    <dgm:pt modelId="{0EE7141A-720E-4315-BF7A-196993C8D476}" type="sibTrans" cxnId="{2D7C4DF8-0F12-49BC-8A26-749773413CAE}">
      <dgm:prSet/>
      <dgm:spPr/>
      <dgm:t>
        <a:bodyPr/>
        <a:lstStyle/>
        <a:p>
          <a:endParaRPr lang="en-US"/>
        </a:p>
      </dgm:t>
    </dgm:pt>
    <dgm:pt modelId="{4077A718-F368-449E-BE12-E3F75F25CB10}">
      <dgm:prSet phldrT="[Text]" custT="1"/>
      <dgm:spPr/>
      <dgm:t>
        <a:bodyPr/>
        <a:lstStyle/>
        <a:p>
          <a:endParaRPr lang="en-US" sz="1200" dirty="0"/>
        </a:p>
      </dgm:t>
    </dgm:pt>
    <dgm:pt modelId="{5CFE5A8F-A605-4B88-AFB2-ED61FF8B9E5D}" type="parTrans" cxnId="{7F5580C7-3E78-4C85-8D31-9CF3E13E5A8C}">
      <dgm:prSet/>
      <dgm:spPr/>
      <dgm:t>
        <a:bodyPr/>
        <a:lstStyle/>
        <a:p>
          <a:endParaRPr lang="en-US"/>
        </a:p>
      </dgm:t>
    </dgm:pt>
    <dgm:pt modelId="{D6C83C63-CE39-48AA-89EA-D030BED70417}" type="sibTrans" cxnId="{7F5580C7-3E78-4C85-8D31-9CF3E13E5A8C}">
      <dgm:prSet/>
      <dgm:spPr/>
      <dgm:t>
        <a:bodyPr/>
        <a:lstStyle/>
        <a:p>
          <a:endParaRPr lang="en-US"/>
        </a:p>
      </dgm:t>
    </dgm:pt>
    <dgm:pt modelId="{EDC1071E-FEB3-4268-BE57-9B7F2B535209}">
      <dgm:prSet phldrT="[Text]" custT="1"/>
      <dgm:spPr/>
      <dgm:t>
        <a:bodyPr/>
        <a:lstStyle/>
        <a:p>
          <a:r>
            <a:rPr lang="en-US" sz="1800" b="1" dirty="0" err="1" smtClean="0"/>
            <a:t>Coherentie</a:t>
          </a:r>
          <a:r>
            <a:rPr lang="en-US" sz="1800" b="1" dirty="0" smtClean="0"/>
            <a:t> </a:t>
          </a:r>
          <a:r>
            <a:rPr lang="en-US" sz="1800" b="1" dirty="0" err="1" smtClean="0"/>
            <a:t>als</a:t>
          </a:r>
          <a:r>
            <a:rPr lang="en-US" sz="1800" b="1" dirty="0" smtClean="0"/>
            <a:t> </a:t>
          </a:r>
          <a:r>
            <a:rPr lang="en-US" sz="1800" b="1" dirty="0" err="1" smtClean="0"/>
            <a:t>evaluatiecriterium</a:t>
          </a:r>
          <a:r>
            <a:rPr lang="en-US" sz="1800" b="1" dirty="0" smtClean="0"/>
            <a:t> (2019)</a:t>
          </a:r>
          <a:endParaRPr lang="en-US" sz="1800" b="1" dirty="0"/>
        </a:p>
      </dgm:t>
    </dgm:pt>
    <dgm:pt modelId="{AD524CA6-0D24-4311-B25C-9F7072DF300A}" type="parTrans" cxnId="{E51ECE5F-3C31-417E-A77A-B7A6CDB111FD}">
      <dgm:prSet/>
      <dgm:spPr/>
      <dgm:t>
        <a:bodyPr/>
        <a:lstStyle/>
        <a:p>
          <a:endParaRPr lang="en-US"/>
        </a:p>
      </dgm:t>
    </dgm:pt>
    <dgm:pt modelId="{C3E1451F-2400-437C-AEB5-EB9E27EF28EF}" type="sibTrans" cxnId="{E51ECE5F-3C31-417E-A77A-B7A6CDB111FD}">
      <dgm:prSet/>
      <dgm:spPr/>
      <dgm:t>
        <a:bodyPr/>
        <a:lstStyle/>
        <a:p>
          <a:endParaRPr lang="en-US"/>
        </a:p>
      </dgm:t>
    </dgm:pt>
    <dgm:pt modelId="{B35D1B12-3C27-4868-84B1-5A4685C04FA4}" type="pres">
      <dgm:prSet presAssocID="{C11E8AEE-2143-4FB4-B4F6-3C449DC7C2FB}" presName="linear" presStyleCnt="0">
        <dgm:presLayoutVars>
          <dgm:animLvl val="lvl"/>
          <dgm:resizeHandles val="exact"/>
        </dgm:presLayoutVars>
      </dgm:prSet>
      <dgm:spPr/>
      <dgm:t>
        <a:bodyPr/>
        <a:lstStyle/>
        <a:p>
          <a:endParaRPr lang="en-US"/>
        </a:p>
      </dgm:t>
    </dgm:pt>
    <dgm:pt modelId="{D6C597D9-0F91-4C41-8D7F-4B1359A19F4C}" type="pres">
      <dgm:prSet presAssocID="{683CF7FA-087F-4835-8FC3-B3EBCB14B15B}" presName="parentText" presStyleLbl="node1" presStyleIdx="0" presStyleCnt="3" custScaleY="113778" custLinFactNeighborY="-45901">
        <dgm:presLayoutVars>
          <dgm:chMax val="0"/>
          <dgm:bulletEnabled val="1"/>
        </dgm:presLayoutVars>
      </dgm:prSet>
      <dgm:spPr/>
      <dgm:t>
        <a:bodyPr/>
        <a:lstStyle/>
        <a:p>
          <a:endParaRPr lang="en-US"/>
        </a:p>
      </dgm:t>
    </dgm:pt>
    <dgm:pt modelId="{0D0E329F-752C-4DC7-B7FC-03D59C7B802E}" type="pres">
      <dgm:prSet presAssocID="{683CF7FA-087F-4835-8FC3-B3EBCB14B15B}" presName="childText" presStyleLbl="revTx" presStyleIdx="0" presStyleCnt="2">
        <dgm:presLayoutVars>
          <dgm:bulletEnabled val="1"/>
        </dgm:presLayoutVars>
      </dgm:prSet>
      <dgm:spPr/>
      <dgm:t>
        <a:bodyPr/>
        <a:lstStyle/>
        <a:p>
          <a:endParaRPr lang="en-US"/>
        </a:p>
      </dgm:t>
    </dgm:pt>
    <dgm:pt modelId="{7F4A9343-6366-4F0A-8A19-EB22745DE749}" type="pres">
      <dgm:prSet presAssocID="{8391C4F3-D4F8-4C6B-A8CD-05C21B7A23A7}" presName="parentText" presStyleLbl="node1" presStyleIdx="1" presStyleCnt="3" custLinFactY="-971" custLinFactNeighborX="432" custLinFactNeighborY="-100000">
        <dgm:presLayoutVars>
          <dgm:chMax val="0"/>
          <dgm:bulletEnabled val="1"/>
        </dgm:presLayoutVars>
      </dgm:prSet>
      <dgm:spPr/>
      <dgm:t>
        <a:bodyPr/>
        <a:lstStyle/>
        <a:p>
          <a:endParaRPr lang="en-US"/>
        </a:p>
      </dgm:t>
    </dgm:pt>
    <dgm:pt modelId="{B3CCB159-4F6C-4531-ABBA-B35A4E7ABB0D}" type="pres">
      <dgm:prSet presAssocID="{8391C4F3-D4F8-4C6B-A8CD-05C21B7A23A7}" presName="childText" presStyleLbl="revTx" presStyleIdx="1" presStyleCnt="2">
        <dgm:presLayoutVars>
          <dgm:bulletEnabled val="1"/>
        </dgm:presLayoutVars>
      </dgm:prSet>
      <dgm:spPr/>
      <dgm:t>
        <a:bodyPr/>
        <a:lstStyle/>
        <a:p>
          <a:endParaRPr lang="en-US"/>
        </a:p>
      </dgm:t>
    </dgm:pt>
    <dgm:pt modelId="{D0AD67DF-A2D8-4E31-B25E-5D8E47715829}" type="pres">
      <dgm:prSet presAssocID="{EDC1071E-FEB3-4268-BE57-9B7F2B535209}" presName="parentText" presStyleLbl="node1" presStyleIdx="2" presStyleCnt="3" custLinFactY="-39885" custLinFactNeighborX="-122" custLinFactNeighborY="-100000">
        <dgm:presLayoutVars>
          <dgm:chMax val="0"/>
          <dgm:bulletEnabled val="1"/>
        </dgm:presLayoutVars>
      </dgm:prSet>
      <dgm:spPr/>
      <dgm:t>
        <a:bodyPr/>
        <a:lstStyle/>
        <a:p>
          <a:endParaRPr lang="en-US"/>
        </a:p>
      </dgm:t>
    </dgm:pt>
  </dgm:ptLst>
  <dgm:cxnLst>
    <dgm:cxn modelId="{D0F561B1-7F91-478B-89CA-FAE0CABC8456}" srcId="{C11E8AEE-2143-4FB4-B4F6-3C449DC7C2FB}" destId="{683CF7FA-087F-4835-8FC3-B3EBCB14B15B}" srcOrd="0" destOrd="0" parTransId="{DDD76F77-E9FD-476B-A3D0-A19DBD2B53EB}" sibTransId="{04441AF5-95F8-417B-8E59-2746DE4BB70C}"/>
    <dgm:cxn modelId="{0039CC05-7101-4EC4-A584-5BE416AAEA15}" type="presOf" srcId="{683CF7FA-087F-4835-8FC3-B3EBCB14B15B}" destId="{D6C597D9-0F91-4C41-8D7F-4B1359A19F4C}" srcOrd="0" destOrd="0" presId="urn:microsoft.com/office/officeart/2005/8/layout/vList2"/>
    <dgm:cxn modelId="{2D7C4DF8-0F12-49BC-8A26-749773413CAE}" srcId="{C11E8AEE-2143-4FB4-B4F6-3C449DC7C2FB}" destId="{8391C4F3-D4F8-4C6B-A8CD-05C21B7A23A7}" srcOrd="1" destOrd="0" parTransId="{31C31777-18F2-4B54-9899-00076FA734CA}" sibTransId="{0EE7141A-720E-4315-BF7A-196993C8D476}"/>
    <dgm:cxn modelId="{A7F2ECB2-F5CF-443C-A23F-D5B135D5114A}" type="presOf" srcId="{4077A718-F368-449E-BE12-E3F75F25CB10}" destId="{B3CCB159-4F6C-4531-ABBA-B35A4E7ABB0D}" srcOrd="0" destOrd="0" presId="urn:microsoft.com/office/officeart/2005/8/layout/vList2"/>
    <dgm:cxn modelId="{CCE327DC-00BD-469A-ACCA-1078A71106E8}" type="presOf" srcId="{EDC1071E-FEB3-4268-BE57-9B7F2B535209}" destId="{D0AD67DF-A2D8-4E31-B25E-5D8E47715829}" srcOrd="0" destOrd="0" presId="urn:microsoft.com/office/officeart/2005/8/layout/vList2"/>
    <dgm:cxn modelId="{3A3CE3E2-4AD0-447B-BDD8-08BF26799F76}" type="presOf" srcId="{8391C4F3-D4F8-4C6B-A8CD-05C21B7A23A7}" destId="{7F4A9343-6366-4F0A-8A19-EB22745DE749}" srcOrd="0" destOrd="0" presId="urn:microsoft.com/office/officeart/2005/8/layout/vList2"/>
    <dgm:cxn modelId="{2BEB3355-151F-4AF8-A036-C25E72481AB9}" type="presOf" srcId="{C11E8AEE-2143-4FB4-B4F6-3C449DC7C2FB}" destId="{B35D1B12-3C27-4868-84B1-5A4685C04FA4}" srcOrd="0" destOrd="0" presId="urn:microsoft.com/office/officeart/2005/8/layout/vList2"/>
    <dgm:cxn modelId="{E51ECE5F-3C31-417E-A77A-B7A6CDB111FD}" srcId="{C11E8AEE-2143-4FB4-B4F6-3C449DC7C2FB}" destId="{EDC1071E-FEB3-4268-BE57-9B7F2B535209}" srcOrd="2" destOrd="0" parTransId="{AD524CA6-0D24-4311-B25C-9F7072DF300A}" sibTransId="{C3E1451F-2400-437C-AEB5-EB9E27EF28EF}"/>
    <dgm:cxn modelId="{38F65924-5E8F-41B2-8C64-B22ED94AED76}" type="presOf" srcId="{BF8CB430-F609-4A4C-9C80-BBDE8A49EBCA}" destId="{0D0E329F-752C-4DC7-B7FC-03D59C7B802E}" srcOrd="0" destOrd="0" presId="urn:microsoft.com/office/officeart/2005/8/layout/vList2"/>
    <dgm:cxn modelId="{7F5580C7-3E78-4C85-8D31-9CF3E13E5A8C}" srcId="{8391C4F3-D4F8-4C6B-A8CD-05C21B7A23A7}" destId="{4077A718-F368-449E-BE12-E3F75F25CB10}" srcOrd="0" destOrd="0" parTransId="{5CFE5A8F-A605-4B88-AFB2-ED61FF8B9E5D}" sibTransId="{D6C83C63-CE39-48AA-89EA-D030BED70417}"/>
    <dgm:cxn modelId="{A54F4692-A57B-49A8-B240-D10B1CBE0D64}" srcId="{683CF7FA-087F-4835-8FC3-B3EBCB14B15B}" destId="{BF8CB430-F609-4A4C-9C80-BBDE8A49EBCA}" srcOrd="0" destOrd="0" parTransId="{39761086-0DB0-4EDA-A415-6A8914D6C32B}" sibTransId="{C0612E0A-8D7A-41D6-ADA8-05C359B9D179}"/>
    <dgm:cxn modelId="{0566934C-14EC-45D8-9662-C6EEF461A31F}" type="presParOf" srcId="{B35D1B12-3C27-4868-84B1-5A4685C04FA4}" destId="{D6C597D9-0F91-4C41-8D7F-4B1359A19F4C}" srcOrd="0" destOrd="0" presId="urn:microsoft.com/office/officeart/2005/8/layout/vList2"/>
    <dgm:cxn modelId="{C9EF3165-87B4-40F5-9663-E3108655BE4A}" type="presParOf" srcId="{B35D1B12-3C27-4868-84B1-5A4685C04FA4}" destId="{0D0E329F-752C-4DC7-B7FC-03D59C7B802E}" srcOrd="1" destOrd="0" presId="urn:microsoft.com/office/officeart/2005/8/layout/vList2"/>
    <dgm:cxn modelId="{0566F264-AB45-482B-83E4-E160C917AE92}" type="presParOf" srcId="{B35D1B12-3C27-4868-84B1-5A4685C04FA4}" destId="{7F4A9343-6366-4F0A-8A19-EB22745DE749}" srcOrd="2" destOrd="0" presId="urn:microsoft.com/office/officeart/2005/8/layout/vList2"/>
    <dgm:cxn modelId="{AD7C916C-B65F-4310-922B-A44F85FA3456}" type="presParOf" srcId="{B35D1B12-3C27-4868-84B1-5A4685C04FA4}" destId="{B3CCB159-4F6C-4531-ABBA-B35A4E7ABB0D}" srcOrd="3" destOrd="0" presId="urn:microsoft.com/office/officeart/2005/8/layout/vList2"/>
    <dgm:cxn modelId="{6E6F1E0F-A35A-4A90-B638-03A81FE1780F}" type="presParOf" srcId="{B35D1B12-3C27-4868-84B1-5A4685C04FA4}" destId="{D0AD67DF-A2D8-4E31-B25E-5D8E4771582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597D9-0F91-4C41-8D7F-4B1359A19F4C}">
      <dsp:nvSpPr>
        <dsp:cNvPr id="0" name=""/>
        <dsp:cNvSpPr/>
      </dsp:nvSpPr>
      <dsp:spPr>
        <a:xfrm>
          <a:off x="0" y="0"/>
          <a:ext cx="6977757" cy="527156"/>
        </a:xfrm>
        <a:prstGeom prst="roundRect">
          <a:avLst/>
        </a:prstGeom>
        <a:gradFill rotWithShape="0">
          <a:gsLst>
            <a:gs pos="0">
              <a:schemeClr val="accent1">
                <a:hueOff val="0"/>
                <a:satOff val="0"/>
                <a:lumOff val="0"/>
                <a:alphaOff val="0"/>
                <a:tint val="70000"/>
                <a:satMod val="100000"/>
                <a:lumMod val="110000"/>
              </a:schemeClr>
            </a:gs>
            <a:gs pos="50000">
              <a:schemeClr val="accent1">
                <a:hueOff val="0"/>
                <a:satOff val="0"/>
                <a:lumOff val="0"/>
                <a:alphaOff val="0"/>
                <a:tint val="75000"/>
                <a:satMod val="101000"/>
                <a:lumMod val="105000"/>
              </a:schemeClr>
            </a:gs>
            <a:gs pos="100000">
              <a:schemeClr val="accent1">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b="1" kern="1200" dirty="0" err="1" smtClean="0"/>
            <a:t>Beleidscoherentie</a:t>
          </a:r>
          <a:r>
            <a:rPr lang="en-US" sz="1800" b="1" kern="1200" dirty="0" smtClean="0"/>
            <a:t> </a:t>
          </a:r>
          <a:r>
            <a:rPr lang="en-US" sz="1800" b="1" kern="1200" dirty="0" err="1" smtClean="0"/>
            <a:t>voor</a:t>
          </a:r>
          <a:r>
            <a:rPr lang="en-US" sz="1800" b="1" kern="1200" dirty="0" smtClean="0"/>
            <a:t> </a:t>
          </a:r>
          <a:r>
            <a:rPr lang="en-US" sz="1800" b="1" kern="1200" dirty="0" err="1" smtClean="0"/>
            <a:t>ontwikkeling</a:t>
          </a:r>
          <a:r>
            <a:rPr lang="en-US" sz="1800" b="1" kern="1200" dirty="0" smtClean="0"/>
            <a:t> (1990s)</a:t>
          </a:r>
          <a:endParaRPr lang="en-US" sz="1800" kern="1200" dirty="0"/>
        </a:p>
      </dsp:txBody>
      <dsp:txXfrm>
        <a:off x="25734" y="25734"/>
        <a:ext cx="6926289" cy="475688"/>
      </dsp:txXfrm>
    </dsp:sp>
    <dsp:sp modelId="{0D0E329F-752C-4DC7-B7FC-03D59C7B802E}">
      <dsp:nvSpPr>
        <dsp:cNvPr id="0" name=""/>
        <dsp:cNvSpPr/>
      </dsp:nvSpPr>
      <dsp:spPr>
        <a:xfrm>
          <a:off x="0" y="528408"/>
          <a:ext cx="6977757" cy="14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544" tIns="11430" rIns="64008" bIns="11430" numCol="1" spcCol="1270" anchor="t" anchorCtr="0">
          <a:noAutofit/>
        </a:bodyPr>
        <a:lstStyle/>
        <a:p>
          <a:pPr marL="57150" lvl="1" indent="-57150" algn="l" defTabSz="311150">
            <a:lnSpc>
              <a:spcPct val="90000"/>
            </a:lnSpc>
            <a:spcBef>
              <a:spcPct val="0"/>
            </a:spcBef>
            <a:spcAft>
              <a:spcPct val="20000"/>
            </a:spcAft>
            <a:buChar char="••"/>
          </a:pPr>
          <a:endParaRPr lang="en-US" sz="700" kern="1200"/>
        </a:p>
      </dsp:txBody>
      <dsp:txXfrm>
        <a:off x="0" y="528408"/>
        <a:ext cx="6977757" cy="149040"/>
      </dsp:txXfrm>
    </dsp:sp>
    <dsp:sp modelId="{7F4A9343-6366-4F0A-8A19-EB22745DE749}">
      <dsp:nvSpPr>
        <dsp:cNvPr id="0" name=""/>
        <dsp:cNvSpPr/>
      </dsp:nvSpPr>
      <dsp:spPr>
        <a:xfrm>
          <a:off x="0" y="523909"/>
          <a:ext cx="6977757" cy="463320"/>
        </a:xfrm>
        <a:prstGeom prst="roundRect">
          <a:avLst/>
        </a:prstGeom>
        <a:gradFill rotWithShape="0">
          <a:gsLst>
            <a:gs pos="0">
              <a:schemeClr val="accent1">
                <a:hueOff val="0"/>
                <a:satOff val="0"/>
                <a:lumOff val="0"/>
                <a:alphaOff val="0"/>
                <a:tint val="70000"/>
                <a:satMod val="100000"/>
                <a:lumMod val="110000"/>
              </a:schemeClr>
            </a:gs>
            <a:gs pos="50000">
              <a:schemeClr val="accent1">
                <a:hueOff val="0"/>
                <a:satOff val="0"/>
                <a:lumOff val="0"/>
                <a:alphaOff val="0"/>
                <a:tint val="75000"/>
                <a:satMod val="101000"/>
                <a:lumMod val="105000"/>
              </a:schemeClr>
            </a:gs>
            <a:gs pos="100000">
              <a:schemeClr val="accent1">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err="1" smtClean="0"/>
            <a:t>Beleidscoherentie</a:t>
          </a:r>
          <a:r>
            <a:rPr lang="en-US" sz="1800" b="1" kern="1200" dirty="0" smtClean="0"/>
            <a:t> </a:t>
          </a:r>
          <a:r>
            <a:rPr lang="en-US" sz="1800" b="1" kern="1200" dirty="0" err="1" smtClean="0"/>
            <a:t>voor</a:t>
          </a:r>
          <a:r>
            <a:rPr lang="en-US" sz="1800" b="1" kern="1200" dirty="0" smtClean="0"/>
            <a:t> </a:t>
          </a:r>
          <a:r>
            <a:rPr lang="en-US" sz="1800" b="1" kern="1200" dirty="0" err="1" smtClean="0"/>
            <a:t>duurzame</a:t>
          </a:r>
          <a:r>
            <a:rPr lang="en-US" sz="1800" b="1" kern="1200" dirty="0" smtClean="0"/>
            <a:t> </a:t>
          </a:r>
          <a:r>
            <a:rPr lang="en-US" sz="1800" b="1" kern="1200" dirty="0" err="1" smtClean="0"/>
            <a:t>ontwikkeling</a:t>
          </a:r>
          <a:r>
            <a:rPr lang="en-US" sz="1800" b="1" kern="1200" dirty="0" smtClean="0"/>
            <a:t> (2015)</a:t>
          </a:r>
          <a:endParaRPr lang="en-US" sz="1800" kern="1200" dirty="0" smtClean="0"/>
        </a:p>
      </dsp:txBody>
      <dsp:txXfrm>
        <a:off x="22617" y="546526"/>
        <a:ext cx="6932523" cy="418086"/>
      </dsp:txXfrm>
    </dsp:sp>
    <dsp:sp modelId="{B3CCB159-4F6C-4531-ABBA-B35A4E7ABB0D}">
      <dsp:nvSpPr>
        <dsp:cNvPr id="0" name=""/>
        <dsp:cNvSpPr/>
      </dsp:nvSpPr>
      <dsp:spPr>
        <a:xfrm>
          <a:off x="0" y="1140768"/>
          <a:ext cx="6977757" cy="14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544"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p>
      </dsp:txBody>
      <dsp:txXfrm>
        <a:off x="0" y="1140768"/>
        <a:ext cx="6977757" cy="149040"/>
      </dsp:txXfrm>
    </dsp:sp>
    <dsp:sp modelId="{D0AD67DF-A2D8-4E31-B25E-5D8E47715829}">
      <dsp:nvSpPr>
        <dsp:cNvPr id="0" name=""/>
        <dsp:cNvSpPr/>
      </dsp:nvSpPr>
      <dsp:spPr>
        <a:xfrm>
          <a:off x="0" y="955972"/>
          <a:ext cx="6977757" cy="463320"/>
        </a:xfrm>
        <a:prstGeom prst="roundRect">
          <a:avLst/>
        </a:prstGeom>
        <a:gradFill rotWithShape="0">
          <a:gsLst>
            <a:gs pos="0">
              <a:schemeClr val="accent1">
                <a:hueOff val="0"/>
                <a:satOff val="0"/>
                <a:lumOff val="0"/>
                <a:alphaOff val="0"/>
                <a:tint val="70000"/>
                <a:satMod val="100000"/>
                <a:lumMod val="110000"/>
              </a:schemeClr>
            </a:gs>
            <a:gs pos="50000">
              <a:schemeClr val="accent1">
                <a:hueOff val="0"/>
                <a:satOff val="0"/>
                <a:lumOff val="0"/>
                <a:alphaOff val="0"/>
                <a:tint val="75000"/>
                <a:satMod val="101000"/>
                <a:lumMod val="105000"/>
              </a:schemeClr>
            </a:gs>
            <a:gs pos="100000">
              <a:schemeClr val="accent1">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err="1" smtClean="0"/>
            <a:t>Coherentie</a:t>
          </a:r>
          <a:r>
            <a:rPr lang="en-US" sz="1800" b="1" kern="1200" dirty="0" smtClean="0"/>
            <a:t> </a:t>
          </a:r>
          <a:r>
            <a:rPr lang="en-US" sz="1800" b="1" kern="1200" dirty="0" err="1" smtClean="0"/>
            <a:t>als</a:t>
          </a:r>
          <a:r>
            <a:rPr lang="en-US" sz="1800" b="1" kern="1200" dirty="0" smtClean="0"/>
            <a:t> </a:t>
          </a:r>
          <a:r>
            <a:rPr lang="en-US" sz="1800" b="1" kern="1200" dirty="0" err="1" smtClean="0"/>
            <a:t>evaluatiecriterium</a:t>
          </a:r>
          <a:r>
            <a:rPr lang="en-US" sz="1800" b="1" kern="1200" dirty="0" smtClean="0"/>
            <a:t> (2019)</a:t>
          </a:r>
          <a:endParaRPr lang="en-US" sz="1800" b="1" kern="1200" dirty="0"/>
        </a:p>
      </dsp:txBody>
      <dsp:txXfrm>
        <a:off x="22617" y="978589"/>
        <a:ext cx="6932523" cy="4180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601009B-BBE0-48EE-9C30-72BB060F9F26}" type="datetimeFigureOut">
              <a:rPr lang="en-GB" smtClean="0"/>
              <a:t>30/09/2021</a:t>
            </a:fld>
            <a:endParaRPr lang="en-GB" dirty="0"/>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28FB57A-0694-430C-8AB7-7A2CAEBE9D85}" type="slidenum">
              <a:rPr lang="en-GB" smtClean="0"/>
              <a:t>‹#›</a:t>
            </a:fld>
            <a:endParaRPr lang="en-GB" dirty="0"/>
          </a:p>
        </p:txBody>
      </p:sp>
    </p:spTree>
    <p:extLst>
      <p:ext uri="{BB962C8B-B14F-4D97-AF65-F5344CB8AC3E}">
        <p14:creationId xmlns:p14="http://schemas.microsoft.com/office/powerpoint/2010/main" val="232594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ustainabledevelopment.un.org/content/documents/24797GSDR_report_2019.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sustainabledevelopment.un.org/content/documents/24797GSDR_report_2019.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8FB57A-0694-430C-8AB7-7A2CAEBE9D85}" type="slidenum">
              <a:rPr lang="en-GB" smtClean="0"/>
              <a:t>1</a:t>
            </a:fld>
            <a:endParaRPr lang="en-GB" dirty="0"/>
          </a:p>
        </p:txBody>
      </p:sp>
    </p:spTree>
    <p:extLst>
      <p:ext uri="{BB962C8B-B14F-4D97-AF65-F5344CB8AC3E}">
        <p14:creationId xmlns:p14="http://schemas.microsoft.com/office/powerpoint/2010/main" val="4078493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C28FB57A-0694-430C-8AB7-7A2CAEBE9D85}" type="slidenum">
              <a:rPr lang="en-GB" smtClean="0"/>
              <a:t>14</a:t>
            </a:fld>
            <a:endParaRPr lang="en-GB" dirty="0"/>
          </a:p>
        </p:txBody>
      </p:sp>
    </p:spTree>
    <p:extLst>
      <p:ext uri="{BB962C8B-B14F-4D97-AF65-F5344CB8AC3E}">
        <p14:creationId xmlns:p14="http://schemas.microsoft.com/office/powerpoint/2010/main" val="1562515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De </a:t>
            </a:r>
            <a:r>
              <a:rPr lang="en-GB" dirty="0" err="1" smtClean="0"/>
              <a:t>meeste</a:t>
            </a:r>
            <a:r>
              <a:rPr lang="en-GB" dirty="0" smtClean="0"/>
              <a:t> van de </a:t>
            </a:r>
            <a:r>
              <a:rPr lang="en-GB" dirty="0" err="1" smtClean="0"/>
              <a:t>toehoorders</a:t>
            </a:r>
            <a:r>
              <a:rPr lang="en-GB" dirty="0" smtClean="0"/>
              <a:t> </a:t>
            </a:r>
            <a:r>
              <a:rPr lang="en-GB" dirty="0" err="1" smtClean="0"/>
              <a:t>ervaring</a:t>
            </a:r>
            <a:r>
              <a:rPr lang="en-GB" dirty="0" smtClean="0"/>
              <a:t> met </a:t>
            </a:r>
            <a:r>
              <a:rPr lang="en-GB" dirty="0" err="1" smtClean="0"/>
              <a:t>doeltreffenheid</a:t>
            </a:r>
            <a:r>
              <a:rPr lang="en-GB" dirty="0" smtClean="0"/>
              <a:t> </a:t>
            </a:r>
            <a:r>
              <a:rPr lang="en-GB" dirty="0" err="1" smtClean="0"/>
              <a:t>als</a:t>
            </a:r>
            <a:r>
              <a:rPr lang="en-GB" dirty="0" smtClean="0"/>
              <a:t> </a:t>
            </a:r>
            <a:r>
              <a:rPr lang="en-GB" dirty="0" err="1" smtClean="0"/>
              <a:t>criterium</a:t>
            </a:r>
            <a:r>
              <a:rPr lang="en-GB" dirty="0" smtClean="0"/>
              <a:t> – RPE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t>Vanuit</a:t>
            </a:r>
            <a:r>
              <a:rPr lang="en-GB" baseline="0" dirty="0" smtClean="0"/>
              <a:t> BZ </a:t>
            </a:r>
            <a:r>
              <a:rPr lang="en-GB" baseline="0" dirty="0" err="1" smtClean="0"/>
              <a:t>ervaring</a:t>
            </a:r>
            <a:r>
              <a:rPr lang="en-GB" baseline="0" dirty="0" smtClean="0"/>
              <a:t> </a:t>
            </a:r>
            <a:r>
              <a:rPr lang="en-GB" baseline="0" dirty="0" err="1" smtClean="0"/>
              <a:t>ook</a:t>
            </a:r>
            <a:r>
              <a:rPr lang="en-GB" baseline="0" dirty="0" smtClean="0"/>
              <a:t> </a:t>
            </a:r>
            <a:r>
              <a:rPr lang="en-GB" baseline="0" dirty="0" err="1" smtClean="0"/>
              <a:t>aandacht</a:t>
            </a:r>
            <a:r>
              <a:rPr lang="en-GB" baseline="0" dirty="0" smtClean="0"/>
              <a:t> </a:t>
            </a:r>
            <a:r>
              <a:rPr lang="en-GB" baseline="0" dirty="0" err="1" smtClean="0"/>
              <a:t>bij</a:t>
            </a:r>
            <a:r>
              <a:rPr lang="en-GB" baseline="0" dirty="0" smtClean="0"/>
              <a:t> de </a:t>
            </a:r>
            <a:r>
              <a:rPr lang="en-GB" baseline="0" dirty="0" err="1" smtClean="0"/>
              <a:t>verdeling</a:t>
            </a:r>
            <a:r>
              <a:rPr lang="en-GB" baseline="0" dirty="0" smtClean="0"/>
              <a:t> van de </a:t>
            </a:r>
            <a:r>
              <a:rPr lang="en-GB" baseline="0" dirty="0" err="1" smtClean="0"/>
              <a:t>effecten</a:t>
            </a:r>
            <a:r>
              <a:rPr lang="en-GB" baseline="0" dirty="0" smtClean="0"/>
              <a:t> over de </a:t>
            </a:r>
            <a:r>
              <a:rPr lang="en-GB" baseline="0" dirty="0" err="1" smtClean="0"/>
              <a:t>verschillende</a:t>
            </a:r>
            <a:r>
              <a:rPr lang="en-GB" baseline="0" dirty="0" smtClean="0"/>
              <a:t> </a:t>
            </a:r>
            <a:r>
              <a:rPr lang="en-GB" baseline="0" dirty="0" err="1" smtClean="0"/>
              <a:t>doelgroepen</a:t>
            </a:r>
            <a:r>
              <a:rPr lang="en-GB" baseline="0" dirty="0" smtClean="0"/>
              <a:t>. </a:t>
            </a:r>
            <a:endParaRPr lang="en-GB" dirty="0" smtClean="0"/>
          </a:p>
          <a:p>
            <a:r>
              <a:rPr lang="en-GB" dirty="0" smtClean="0"/>
              <a:t>Lessen</a:t>
            </a:r>
            <a:r>
              <a:rPr lang="en-GB" baseline="0" dirty="0" smtClean="0"/>
              <a:t> van de </a:t>
            </a:r>
            <a:r>
              <a:rPr lang="en-GB" baseline="0" dirty="0" err="1" smtClean="0"/>
              <a:t>afgelopen</a:t>
            </a:r>
            <a:r>
              <a:rPr lang="en-GB" baseline="0" dirty="0" smtClean="0"/>
              <a:t> </a:t>
            </a:r>
            <a:r>
              <a:rPr lang="en-GB" baseline="0" dirty="0" err="1" smtClean="0"/>
              <a:t>jaren</a:t>
            </a:r>
            <a:r>
              <a:rPr lang="en-GB" baseline="0" dirty="0" smtClean="0"/>
              <a:t> </a:t>
            </a:r>
            <a:r>
              <a:rPr lang="en-GB" dirty="0" smtClean="0"/>
              <a:t>: </a:t>
            </a:r>
          </a:p>
          <a:p>
            <a:pPr marL="171450" indent="-171450">
              <a:buFontTx/>
              <a:buChar char="-"/>
            </a:pPr>
            <a:r>
              <a:rPr lang="en-GB" dirty="0" err="1" smtClean="0"/>
              <a:t>Beschikbaarheid</a:t>
            </a:r>
            <a:r>
              <a:rPr lang="en-GB" dirty="0" smtClean="0"/>
              <a:t> van data – baselines (</a:t>
            </a:r>
            <a:r>
              <a:rPr lang="en-GB" dirty="0" err="1" smtClean="0"/>
              <a:t>dus</a:t>
            </a:r>
            <a:r>
              <a:rPr lang="en-GB" dirty="0" smtClean="0"/>
              <a:t> </a:t>
            </a:r>
            <a:r>
              <a:rPr lang="en-GB" dirty="0" err="1" smtClean="0"/>
              <a:t>evaluatie</a:t>
            </a:r>
            <a:r>
              <a:rPr lang="en-GB" dirty="0" smtClean="0"/>
              <a:t> </a:t>
            </a:r>
            <a:r>
              <a:rPr lang="en-GB" dirty="0" err="1" smtClean="0"/>
              <a:t>aan</a:t>
            </a:r>
            <a:r>
              <a:rPr lang="en-GB" dirty="0" smtClean="0"/>
              <a:t> </a:t>
            </a:r>
            <a:r>
              <a:rPr lang="en-GB" dirty="0" err="1" smtClean="0"/>
              <a:t>boord</a:t>
            </a:r>
            <a:r>
              <a:rPr lang="en-GB" dirty="0" smtClean="0"/>
              <a:t> </a:t>
            </a:r>
            <a:r>
              <a:rPr lang="en-GB" dirty="0" err="1" smtClean="0"/>
              <a:t>vanaf</a:t>
            </a:r>
            <a:r>
              <a:rPr lang="en-GB" dirty="0" smtClean="0"/>
              <a:t> het begin!)</a:t>
            </a:r>
          </a:p>
          <a:p>
            <a:pPr marL="171450" indent="-171450">
              <a:buFontTx/>
              <a:buChar char="-"/>
            </a:pPr>
            <a:r>
              <a:rPr lang="en-GB" dirty="0" err="1" smtClean="0"/>
              <a:t>Realistische</a:t>
            </a:r>
            <a:r>
              <a:rPr lang="en-GB" baseline="0" dirty="0" smtClean="0"/>
              <a:t> </a:t>
            </a:r>
            <a:r>
              <a:rPr lang="en-GB" baseline="0" dirty="0" err="1" smtClean="0"/>
              <a:t>doelstellingen</a:t>
            </a:r>
            <a:r>
              <a:rPr lang="en-GB" baseline="0" dirty="0" smtClean="0"/>
              <a:t> </a:t>
            </a:r>
            <a:r>
              <a:rPr lang="en-GB" baseline="0" dirty="0" err="1" smtClean="0"/>
              <a:t>en</a:t>
            </a:r>
            <a:r>
              <a:rPr lang="en-GB" baseline="0" dirty="0" smtClean="0"/>
              <a:t> </a:t>
            </a:r>
            <a:r>
              <a:rPr lang="en-GB" baseline="0" dirty="0" err="1" smtClean="0"/>
              <a:t>kwaliteit</a:t>
            </a:r>
            <a:r>
              <a:rPr lang="en-GB" baseline="0" dirty="0" smtClean="0"/>
              <a:t> van TOC (</a:t>
            </a:r>
            <a:r>
              <a:rPr lang="en-GB" baseline="0" dirty="0" err="1" smtClean="0"/>
              <a:t>vaak</a:t>
            </a:r>
            <a:r>
              <a:rPr lang="en-GB" baseline="0" dirty="0" smtClean="0"/>
              <a:t> </a:t>
            </a:r>
            <a:r>
              <a:rPr lang="en-GB" baseline="0" dirty="0" err="1" smtClean="0"/>
              <a:t>niet</a:t>
            </a:r>
            <a:r>
              <a:rPr lang="en-GB" baseline="0" dirty="0" smtClean="0"/>
              <a:t> </a:t>
            </a:r>
            <a:r>
              <a:rPr lang="en-GB" baseline="0" dirty="0" err="1" smtClean="0"/>
              <a:t>dus</a:t>
            </a:r>
            <a:r>
              <a:rPr lang="en-GB" baseline="0" dirty="0" smtClean="0"/>
              <a:t> – </a:t>
            </a:r>
            <a:r>
              <a:rPr lang="en-GB" baseline="0" dirty="0" err="1" smtClean="0"/>
              <a:t>aannamen</a:t>
            </a:r>
            <a:r>
              <a:rPr lang="en-GB" baseline="0" dirty="0" smtClean="0"/>
              <a:t> </a:t>
            </a:r>
            <a:r>
              <a:rPr lang="en-GB" baseline="0" dirty="0" err="1" smtClean="0"/>
              <a:t>niet</a:t>
            </a:r>
            <a:r>
              <a:rPr lang="en-GB" baseline="0" dirty="0" smtClean="0"/>
              <a:t> </a:t>
            </a:r>
            <a:r>
              <a:rPr lang="en-GB" baseline="0" dirty="0" err="1" smtClean="0"/>
              <a:t>getoetst</a:t>
            </a:r>
            <a:r>
              <a:rPr lang="en-GB" baseline="0" dirty="0" smtClean="0"/>
              <a:t> + </a:t>
            </a:r>
            <a:r>
              <a:rPr lang="en-GB" baseline="0" dirty="0" err="1" smtClean="0"/>
              <a:t>veel</a:t>
            </a:r>
            <a:r>
              <a:rPr lang="en-GB" baseline="0" dirty="0" smtClean="0"/>
              <a:t> </a:t>
            </a:r>
            <a:r>
              <a:rPr lang="en-GB" baseline="0" dirty="0" err="1" smtClean="0"/>
              <a:t>dromen</a:t>
            </a:r>
            <a:r>
              <a:rPr lang="en-GB" baseline="0" dirty="0" smtClean="0"/>
              <a:t>)</a:t>
            </a:r>
          </a:p>
          <a:p>
            <a:pPr marL="171450" indent="-171450">
              <a:buFontTx/>
              <a:buChar char="-"/>
            </a:pPr>
            <a:r>
              <a:rPr lang="en-GB" baseline="0" dirty="0" err="1" smtClean="0"/>
              <a:t>Attributie</a:t>
            </a:r>
            <a:r>
              <a:rPr lang="en-GB" baseline="0" dirty="0" smtClean="0"/>
              <a:t> </a:t>
            </a:r>
            <a:r>
              <a:rPr lang="en-GB" baseline="0" dirty="0" err="1" smtClean="0"/>
              <a:t>uitdaging</a:t>
            </a:r>
            <a:r>
              <a:rPr lang="en-GB" baseline="0" dirty="0" smtClean="0"/>
              <a:t>: </a:t>
            </a:r>
            <a:r>
              <a:rPr lang="en-GB" baseline="0" dirty="0" err="1" smtClean="0"/>
              <a:t>vooraf</a:t>
            </a:r>
            <a:r>
              <a:rPr lang="en-GB" baseline="0" dirty="0" smtClean="0"/>
              <a:t> </a:t>
            </a:r>
            <a:r>
              <a:rPr lang="en-GB" baseline="0" dirty="0" err="1" smtClean="0"/>
              <a:t>tactischer</a:t>
            </a:r>
            <a:r>
              <a:rPr lang="en-GB" baseline="0" dirty="0" smtClean="0"/>
              <a:t> </a:t>
            </a:r>
            <a:r>
              <a:rPr lang="en-GB" baseline="0" dirty="0" err="1" smtClean="0"/>
              <a:t>keuzes</a:t>
            </a:r>
            <a:r>
              <a:rPr lang="en-GB" baseline="0" dirty="0" smtClean="0"/>
              <a:t> </a:t>
            </a:r>
            <a:r>
              <a:rPr lang="en-GB" baseline="0" dirty="0" err="1" smtClean="0"/>
              <a:t>maken</a:t>
            </a:r>
            <a:r>
              <a:rPr lang="en-GB" baseline="0" dirty="0" smtClean="0"/>
              <a:t> m.b.t. de </a:t>
            </a:r>
            <a:r>
              <a:rPr lang="en-GB" baseline="0" dirty="0" err="1" smtClean="0"/>
              <a:t>bepaling</a:t>
            </a:r>
            <a:r>
              <a:rPr lang="en-GB" baseline="0" dirty="0" smtClean="0"/>
              <a:t> van mate van </a:t>
            </a:r>
            <a:r>
              <a:rPr lang="en-GB" baseline="0" dirty="0" err="1" smtClean="0"/>
              <a:t>objectiviteit</a:t>
            </a:r>
            <a:r>
              <a:rPr lang="en-GB" baseline="0" dirty="0" smtClean="0"/>
              <a:t> / inter-</a:t>
            </a:r>
            <a:r>
              <a:rPr lang="en-GB" baseline="0" dirty="0" err="1" smtClean="0"/>
              <a:t>subjectiviteit</a:t>
            </a:r>
            <a:endParaRPr lang="en-GB" dirty="0" smtClean="0"/>
          </a:p>
          <a:p>
            <a:pPr marL="0" indent="0">
              <a:buFontTx/>
              <a:buNone/>
            </a:pPr>
            <a:endParaRPr lang="en-GB" dirty="0" smtClean="0"/>
          </a:p>
          <a:p>
            <a:pPr marL="0" indent="0">
              <a:buFontTx/>
              <a:buNone/>
            </a:pPr>
            <a:endParaRPr lang="en-GB" dirty="0" smtClean="0"/>
          </a:p>
          <a:p>
            <a:pPr marL="0" indent="0">
              <a:buFontTx/>
              <a:buNone/>
            </a:pPr>
            <a:endParaRPr lang="en-GB" dirty="0" smtClean="0"/>
          </a:p>
          <a:p>
            <a:pPr marL="0" indent="0">
              <a:buFontTx/>
              <a:buNone/>
            </a:pPr>
            <a:r>
              <a:rPr lang="en-GB" i="1" dirty="0" err="1" smtClean="0"/>
              <a:t>NdW</a:t>
            </a:r>
            <a:r>
              <a:rPr lang="en-GB" i="1" dirty="0" smtClean="0"/>
              <a:t>:</a:t>
            </a:r>
            <a:r>
              <a:rPr lang="en-GB" i="1" baseline="0" dirty="0" smtClean="0"/>
              <a:t> in </a:t>
            </a:r>
            <a:r>
              <a:rPr lang="en-GB" i="1" baseline="0" dirty="0" err="1" smtClean="0"/>
              <a:t>hoeverre</a:t>
            </a:r>
            <a:r>
              <a:rPr lang="en-GB" i="1" baseline="0" dirty="0" smtClean="0"/>
              <a:t> is </a:t>
            </a:r>
            <a:r>
              <a:rPr lang="en-GB" i="1" baseline="0" dirty="0" err="1" smtClean="0"/>
              <a:t>er</a:t>
            </a:r>
            <a:r>
              <a:rPr lang="en-GB" i="1" baseline="0" dirty="0" smtClean="0"/>
              <a:t> in de OESO DAC criteria </a:t>
            </a:r>
            <a:r>
              <a:rPr lang="en-GB" i="1" baseline="0" dirty="0" err="1" smtClean="0"/>
              <a:t>ook</a:t>
            </a:r>
            <a:r>
              <a:rPr lang="en-GB" i="1" baseline="0" dirty="0" smtClean="0"/>
              <a:t> </a:t>
            </a:r>
            <a:r>
              <a:rPr lang="en-GB" i="1" baseline="0" dirty="0" err="1" smtClean="0"/>
              <a:t>aandacht</a:t>
            </a:r>
            <a:r>
              <a:rPr lang="en-GB" i="1" baseline="0" dirty="0" smtClean="0"/>
              <a:t> </a:t>
            </a:r>
            <a:r>
              <a:rPr lang="en-GB" i="1" baseline="0" dirty="0" err="1" smtClean="0"/>
              <a:t>voor</a:t>
            </a:r>
            <a:r>
              <a:rPr lang="en-GB" i="1" baseline="0" dirty="0" smtClean="0"/>
              <a:t> </a:t>
            </a:r>
            <a:r>
              <a:rPr lang="en-GB" i="1" baseline="0" dirty="0" err="1" smtClean="0"/>
              <a:t>contributie</a:t>
            </a:r>
            <a:r>
              <a:rPr lang="en-GB" i="1" baseline="0" dirty="0" smtClean="0"/>
              <a:t> </a:t>
            </a:r>
            <a:r>
              <a:rPr lang="en-GB" i="1" baseline="0" dirty="0" err="1" smtClean="0"/>
              <a:t>als</a:t>
            </a:r>
            <a:r>
              <a:rPr lang="en-GB" i="1" baseline="0" dirty="0" smtClean="0"/>
              <a:t> </a:t>
            </a:r>
            <a:r>
              <a:rPr lang="en-GB" i="1" baseline="0" dirty="0" err="1" smtClean="0"/>
              <a:t>onderdeel</a:t>
            </a:r>
            <a:r>
              <a:rPr lang="en-GB" i="1" baseline="0" dirty="0" smtClean="0"/>
              <a:t> van </a:t>
            </a:r>
            <a:r>
              <a:rPr lang="en-GB" i="1" baseline="0" dirty="0" err="1" smtClean="0"/>
              <a:t>effectiviteit</a:t>
            </a:r>
            <a:r>
              <a:rPr lang="en-GB" i="1" baseline="0" dirty="0" smtClean="0"/>
              <a:t>? </a:t>
            </a:r>
            <a:endParaRPr lang="en-GB" i="1" dirty="0"/>
          </a:p>
        </p:txBody>
      </p:sp>
      <p:sp>
        <p:nvSpPr>
          <p:cNvPr id="4" name="Slide Number Placeholder 3"/>
          <p:cNvSpPr>
            <a:spLocks noGrp="1"/>
          </p:cNvSpPr>
          <p:nvPr>
            <p:ph type="sldNum" sz="quarter" idx="10"/>
          </p:nvPr>
        </p:nvSpPr>
        <p:spPr/>
        <p:txBody>
          <a:bodyPr/>
          <a:lstStyle/>
          <a:p>
            <a:fld id="{C28FB57A-0694-430C-8AB7-7A2CAEBE9D85}" type="slidenum">
              <a:rPr lang="en-GB" smtClean="0"/>
              <a:t>15</a:t>
            </a:fld>
            <a:endParaRPr lang="en-GB" dirty="0"/>
          </a:p>
        </p:txBody>
      </p:sp>
    </p:spTree>
    <p:extLst>
      <p:ext uri="{BB962C8B-B14F-4D97-AF65-F5344CB8AC3E}">
        <p14:creationId xmlns:p14="http://schemas.microsoft.com/office/powerpoint/2010/main" val="2765091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28FB57A-0694-430C-8AB7-7A2CAEBE9D85}" type="slidenum">
              <a:rPr lang="en-GB" smtClean="0"/>
              <a:t>16</a:t>
            </a:fld>
            <a:endParaRPr lang="en-GB" dirty="0"/>
          </a:p>
        </p:txBody>
      </p:sp>
    </p:spTree>
    <p:extLst>
      <p:ext uri="{BB962C8B-B14F-4D97-AF65-F5344CB8AC3E}">
        <p14:creationId xmlns:p14="http://schemas.microsoft.com/office/powerpoint/2010/main" val="598029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Vergelijking</a:t>
            </a:r>
            <a:r>
              <a:rPr lang="en-GB" dirty="0" smtClean="0"/>
              <a:t> inputs – impact over de hele </a:t>
            </a:r>
            <a:r>
              <a:rPr lang="en-GB" dirty="0" err="1" smtClean="0"/>
              <a:t>resultaat</a:t>
            </a:r>
            <a:r>
              <a:rPr lang="en-GB" baseline="0" dirty="0" err="1" smtClean="0"/>
              <a:t>-keten</a:t>
            </a:r>
            <a:r>
              <a:rPr lang="en-GB" baseline="0" dirty="0" smtClean="0"/>
              <a:t>, maar </a:t>
            </a:r>
            <a:r>
              <a:rPr lang="en-GB" baseline="0" dirty="0" err="1" smtClean="0"/>
              <a:t>ook</a:t>
            </a:r>
            <a:r>
              <a:rPr lang="en-GB" baseline="0" dirty="0" smtClean="0"/>
              <a:t> per </a:t>
            </a:r>
            <a:r>
              <a:rPr lang="en-GB" baseline="0" dirty="0" err="1" smtClean="0"/>
              <a:t>schakel</a:t>
            </a:r>
            <a:r>
              <a:rPr lang="en-GB" baseline="0" dirty="0" smtClean="0"/>
              <a:t> van die </a:t>
            </a:r>
            <a:r>
              <a:rPr lang="en-GB" baseline="0" dirty="0" err="1" smtClean="0"/>
              <a:t>keten</a:t>
            </a:r>
            <a:r>
              <a:rPr lang="en-GB" baseline="0" dirty="0" smtClean="0"/>
              <a:t> </a:t>
            </a:r>
          </a:p>
          <a:p>
            <a:pPr marL="171450" indent="-171450">
              <a:buFontTx/>
              <a:buChar char="-"/>
            </a:pPr>
            <a:r>
              <a:rPr lang="en-GB" i="1" dirty="0" smtClean="0"/>
              <a:t>output/</a:t>
            </a:r>
            <a:r>
              <a:rPr lang="en-GB" i="1" dirty="0" err="1" smtClean="0"/>
              <a:t>prestaties</a:t>
            </a:r>
            <a:r>
              <a:rPr lang="en-GB" i="1" dirty="0" smtClean="0"/>
              <a:t> (</a:t>
            </a:r>
            <a:r>
              <a:rPr lang="en-GB" i="1" dirty="0" err="1" smtClean="0"/>
              <a:t>vaak</a:t>
            </a:r>
            <a:r>
              <a:rPr lang="en-GB" i="1" dirty="0" smtClean="0"/>
              <a:t> </a:t>
            </a:r>
            <a:r>
              <a:rPr lang="en-GB" i="1" dirty="0" err="1" smtClean="0"/>
              <a:t>efficientie</a:t>
            </a:r>
            <a:r>
              <a:rPr lang="en-GB" i="1" dirty="0" smtClean="0"/>
              <a:t> </a:t>
            </a:r>
            <a:r>
              <a:rPr lang="en-GB" i="1" dirty="0" err="1" smtClean="0"/>
              <a:t>genoemd</a:t>
            </a:r>
            <a:r>
              <a:rPr lang="en-GB" i="1" dirty="0" smtClean="0"/>
              <a:t>) </a:t>
            </a:r>
          </a:p>
          <a:p>
            <a:pPr marL="171450" indent="-171450">
              <a:buFontTx/>
              <a:buChar char="-"/>
            </a:pPr>
            <a:r>
              <a:rPr lang="en-GB" i="1" dirty="0" err="1" smtClean="0"/>
              <a:t>doelmatigheid</a:t>
            </a:r>
            <a:r>
              <a:rPr lang="en-GB" i="1" dirty="0" smtClean="0"/>
              <a:t> van outcome/</a:t>
            </a:r>
            <a:r>
              <a:rPr lang="en-GB" i="1" dirty="0" err="1" smtClean="0"/>
              <a:t>effecten</a:t>
            </a:r>
            <a:r>
              <a:rPr lang="en-GB" i="1" dirty="0" smtClean="0"/>
              <a:t> (</a:t>
            </a:r>
            <a:r>
              <a:rPr lang="en-GB" i="1" dirty="0" err="1" smtClean="0"/>
              <a:t>kosteneffectiviteit</a:t>
            </a:r>
            <a:endParaRPr lang="en-GB" dirty="0" smtClean="0"/>
          </a:p>
          <a:p>
            <a:r>
              <a:rPr lang="en-GB" dirty="0" err="1" smtClean="0"/>
              <a:t>Probleem</a:t>
            </a:r>
            <a:r>
              <a:rPr lang="en-GB" dirty="0" smtClean="0"/>
              <a:t>: </a:t>
            </a:r>
          </a:p>
          <a:p>
            <a:pPr marL="171450" indent="-171450">
              <a:buFontTx/>
              <a:buChar char="-"/>
            </a:pPr>
            <a:r>
              <a:rPr lang="en-GB" dirty="0" smtClean="0"/>
              <a:t>Je</a:t>
            </a:r>
            <a:r>
              <a:rPr lang="en-GB" baseline="0" dirty="0" smtClean="0"/>
              <a:t> </a:t>
            </a:r>
            <a:r>
              <a:rPr lang="en-GB" baseline="0" dirty="0" err="1" smtClean="0"/>
              <a:t>kan</a:t>
            </a:r>
            <a:r>
              <a:rPr lang="en-GB" baseline="0" dirty="0" smtClean="0"/>
              <a:t> </a:t>
            </a:r>
            <a:r>
              <a:rPr lang="en-GB" baseline="0" dirty="0" err="1" smtClean="0"/>
              <a:t>vaak</a:t>
            </a:r>
            <a:r>
              <a:rPr lang="en-GB" baseline="0" dirty="0" smtClean="0"/>
              <a:t> pas </a:t>
            </a:r>
            <a:r>
              <a:rPr lang="en-GB" baseline="0" dirty="0" err="1" smtClean="0"/>
              <a:t>iets</a:t>
            </a:r>
            <a:r>
              <a:rPr lang="en-GB" baseline="0" dirty="0" smtClean="0"/>
              <a:t> </a:t>
            </a:r>
            <a:r>
              <a:rPr lang="en-GB" baseline="0" dirty="0" err="1" smtClean="0"/>
              <a:t>zeggen</a:t>
            </a:r>
            <a:r>
              <a:rPr lang="en-GB" baseline="0" dirty="0" smtClean="0"/>
              <a:t> over </a:t>
            </a:r>
            <a:r>
              <a:rPr lang="en-GB" baseline="0" dirty="0" err="1" smtClean="0"/>
              <a:t>efficientie</a:t>
            </a:r>
            <a:r>
              <a:rPr lang="en-GB" baseline="0" dirty="0" smtClean="0"/>
              <a:t> </a:t>
            </a:r>
            <a:r>
              <a:rPr lang="en-GB" baseline="0" dirty="0" err="1" smtClean="0"/>
              <a:t>als</a:t>
            </a:r>
            <a:r>
              <a:rPr lang="en-GB" baseline="0" dirty="0" smtClean="0"/>
              <a:t> de </a:t>
            </a:r>
            <a:r>
              <a:rPr lang="en-GB" baseline="0" dirty="0" err="1" smtClean="0"/>
              <a:t>andere</a:t>
            </a:r>
            <a:r>
              <a:rPr lang="en-GB" baseline="0" dirty="0" smtClean="0"/>
              <a:t> </a:t>
            </a:r>
            <a:r>
              <a:rPr lang="en-GB" baseline="0" dirty="0" err="1" smtClean="0"/>
              <a:t>vier</a:t>
            </a:r>
            <a:r>
              <a:rPr lang="en-GB" baseline="0" dirty="0" smtClean="0"/>
              <a:t>/</a:t>
            </a:r>
            <a:r>
              <a:rPr lang="en-GB" baseline="0" dirty="0" err="1" smtClean="0"/>
              <a:t>vijf</a:t>
            </a:r>
            <a:r>
              <a:rPr lang="en-GB" baseline="0" dirty="0" smtClean="0"/>
              <a:t> criteria </a:t>
            </a:r>
            <a:r>
              <a:rPr lang="en-GB" baseline="0" dirty="0" err="1" smtClean="0"/>
              <a:t>voldoende</a:t>
            </a:r>
            <a:r>
              <a:rPr lang="en-GB" baseline="0" dirty="0" smtClean="0"/>
              <a:t> </a:t>
            </a:r>
            <a:r>
              <a:rPr lang="en-GB" baseline="0" dirty="0" err="1" smtClean="0"/>
              <a:t>beschouwd</a:t>
            </a:r>
            <a:r>
              <a:rPr lang="en-GB" baseline="0" dirty="0" smtClean="0"/>
              <a:t> </a:t>
            </a:r>
            <a:r>
              <a:rPr lang="en-GB" baseline="0" dirty="0" err="1" smtClean="0"/>
              <a:t>zijn</a:t>
            </a:r>
            <a:r>
              <a:rPr lang="en-GB" baseline="0" dirty="0" smtClean="0"/>
              <a:t>. </a:t>
            </a:r>
          </a:p>
          <a:p>
            <a:pPr marL="171450" indent="-171450">
              <a:buFontTx/>
              <a:buChar char="-"/>
            </a:pPr>
            <a:r>
              <a:rPr lang="en-GB" baseline="0" dirty="0" err="1" smtClean="0"/>
              <a:t>Ingewikkeld</a:t>
            </a:r>
            <a:r>
              <a:rPr lang="en-GB" baseline="0" dirty="0" smtClean="0"/>
              <a:t> om </a:t>
            </a:r>
            <a:r>
              <a:rPr lang="en-GB" baseline="0" dirty="0" err="1" smtClean="0"/>
              <a:t>alternatieve</a:t>
            </a:r>
            <a:r>
              <a:rPr lang="en-GB" baseline="0" dirty="0" smtClean="0"/>
              <a:t> </a:t>
            </a:r>
            <a:r>
              <a:rPr lang="en-GB" baseline="0" dirty="0" err="1" smtClean="0"/>
              <a:t>interventies</a:t>
            </a:r>
            <a:r>
              <a:rPr lang="en-GB" baseline="0" dirty="0" smtClean="0"/>
              <a:t> te </a:t>
            </a:r>
            <a:r>
              <a:rPr lang="en-GB" baseline="0" dirty="0" err="1" smtClean="0"/>
              <a:t>zien</a:t>
            </a:r>
            <a:r>
              <a:rPr lang="en-GB" baseline="0" dirty="0" smtClean="0"/>
              <a:t>/</a:t>
            </a:r>
            <a:r>
              <a:rPr lang="en-GB" baseline="0" dirty="0" err="1" smtClean="0"/>
              <a:t>vinden</a:t>
            </a:r>
            <a:r>
              <a:rPr lang="en-GB" baseline="0" dirty="0" smtClean="0"/>
              <a:t> in </a:t>
            </a:r>
            <a:r>
              <a:rPr lang="en-GB" baseline="0" dirty="0" err="1" smtClean="0"/>
              <a:t>een</a:t>
            </a:r>
            <a:r>
              <a:rPr lang="en-GB" baseline="0" dirty="0" smtClean="0"/>
              <a:t> </a:t>
            </a:r>
            <a:r>
              <a:rPr lang="en-GB" baseline="0" dirty="0" err="1" smtClean="0"/>
              <a:t>vergelijkbare</a:t>
            </a:r>
            <a:r>
              <a:rPr lang="en-GB" baseline="0" dirty="0" smtClean="0"/>
              <a:t> context </a:t>
            </a:r>
            <a:r>
              <a:rPr lang="en-GB" baseline="0" dirty="0" err="1" smtClean="0"/>
              <a:t>en</a:t>
            </a:r>
            <a:r>
              <a:rPr lang="en-GB" baseline="0" dirty="0" smtClean="0"/>
              <a:t> </a:t>
            </a:r>
            <a:r>
              <a:rPr lang="en-GB" baseline="0" dirty="0" err="1" smtClean="0"/>
              <a:t>daarmee</a:t>
            </a:r>
            <a:r>
              <a:rPr lang="en-GB" baseline="0" dirty="0" smtClean="0"/>
              <a:t> te </a:t>
            </a:r>
            <a:r>
              <a:rPr lang="en-GB" baseline="0" dirty="0" err="1" smtClean="0"/>
              <a:t>vergelijken</a:t>
            </a:r>
            <a:r>
              <a:rPr lang="en-GB" baseline="0" dirty="0" smtClean="0"/>
              <a:t>. </a:t>
            </a:r>
          </a:p>
          <a:p>
            <a:pPr marL="171450" indent="-171450">
              <a:buFontTx/>
              <a:buChar char="-"/>
            </a:pPr>
            <a:r>
              <a:rPr lang="en-GB" baseline="0" dirty="0" err="1" smtClean="0"/>
              <a:t>Veel</a:t>
            </a:r>
            <a:r>
              <a:rPr lang="en-GB" baseline="0" dirty="0" smtClean="0"/>
              <a:t> </a:t>
            </a:r>
            <a:r>
              <a:rPr lang="en-GB" baseline="0" dirty="0" err="1" smtClean="0"/>
              <a:t>interventies</a:t>
            </a:r>
            <a:r>
              <a:rPr lang="en-GB" baseline="0" dirty="0" smtClean="0"/>
              <a:t> </a:t>
            </a:r>
            <a:r>
              <a:rPr lang="en-GB" baseline="0" dirty="0" err="1" smtClean="0"/>
              <a:t>hebben</a:t>
            </a:r>
            <a:r>
              <a:rPr lang="en-GB" baseline="0" dirty="0" smtClean="0"/>
              <a:t> </a:t>
            </a:r>
            <a:r>
              <a:rPr lang="en-GB" baseline="0" dirty="0" err="1" smtClean="0"/>
              <a:t>ook</a:t>
            </a:r>
            <a:r>
              <a:rPr lang="en-GB" baseline="0" dirty="0" smtClean="0"/>
              <a:t> </a:t>
            </a:r>
            <a:r>
              <a:rPr lang="en-GB" baseline="0" dirty="0" err="1" smtClean="0"/>
              <a:t>een</a:t>
            </a:r>
            <a:r>
              <a:rPr lang="en-GB" baseline="0" dirty="0" smtClean="0"/>
              <a:t> </a:t>
            </a:r>
            <a:r>
              <a:rPr lang="en-GB" baseline="0" dirty="0" err="1" smtClean="0"/>
              <a:t>exploratief</a:t>
            </a:r>
            <a:r>
              <a:rPr lang="en-GB" baseline="0" dirty="0" smtClean="0"/>
              <a:t> </a:t>
            </a:r>
            <a:r>
              <a:rPr lang="en-GB" baseline="0" dirty="0" err="1" smtClean="0"/>
              <a:t>karakter</a:t>
            </a:r>
            <a:r>
              <a:rPr lang="en-GB" baseline="0" dirty="0" smtClean="0"/>
              <a:t> – </a:t>
            </a:r>
            <a:r>
              <a:rPr lang="en-GB" baseline="0" dirty="0" err="1" smtClean="0"/>
              <a:t>ruimte</a:t>
            </a:r>
            <a:r>
              <a:rPr lang="en-GB" baseline="0" dirty="0" smtClean="0"/>
              <a:t> </a:t>
            </a:r>
            <a:r>
              <a:rPr lang="en-GB" baseline="0" dirty="0" err="1" smtClean="0"/>
              <a:t>voor</a:t>
            </a:r>
            <a:r>
              <a:rPr lang="en-GB" baseline="0" dirty="0" smtClean="0"/>
              <a:t> </a:t>
            </a:r>
            <a:r>
              <a:rPr lang="en-GB" baseline="0" dirty="0" err="1" smtClean="0"/>
              <a:t>innovatie</a:t>
            </a:r>
            <a:r>
              <a:rPr lang="en-GB" baseline="0" dirty="0" smtClean="0"/>
              <a:t> – </a:t>
            </a:r>
            <a:r>
              <a:rPr lang="en-GB" baseline="0" dirty="0" err="1" smtClean="0"/>
              <a:t>en</a:t>
            </a:r>
            <a:r>
              <a:rPr lang="en-GB" baseline="0" dirty="0" smtClean="0"/>
              <a:t> </a:t>
            </a:r>
            <a:r>
              <a:rPr lang="en-GB" baseline="0" dirty="0" err="1" smtClean="0"/>
              <a:t>daar</a:t>
            </a:r>
            <a:r>
              <a:rPr lang="en-GB" baseline="0" dirty="0" smtClean="0"/>
              <a:t> </a:t>
            </a:r>
            <a:r>
              <a:rPr lang="en-GB" baseline="0" dirty="0" err="1" smtClean="0"/>
              <a:t>efficientie</a:t>
            </a:r>
            <a:r>
              <a:rPr lang="en-GB" baseline="0" dirty="0" smtClean="0"/>
              <a:t> op </a:t>
            </a:r>
            <a:r>
              <a:rPr lang="en-GB" baseline="0" dirty="0" err="1" smtClean="0"/>
              <a:t>los</a:t>
            </a:r>
            <a:r>
              <a:rPr lang="en-GB" baseline="0" dirty="0" smtClean="0"/>
              <a:t> </a:t>
            </a:r>
            <a:r>
              <a:rPr lang="en-GB" baseline="0" dirty="0" err="1" smtClean="0"/>
              <a:t>laten</a:t>
            </a:r>
            <a:r>
              <a:rPr lang="en-GB" baseline="0" dirty="0" smtClean="0"/>
              <a:t> is </a:t>
            </a:r>
            <a:r>
              <a:rPr lang="en-GB" baseline="0" dirty="0" err="1" smtClean="0"/>
              <a:t>ingewikkeld</a:t>
            </a:r>
            <a:r>
              <a:rPr lang="en-GB" baseline="0" dirty="0" smtClean="0"/>
              <a:t>. </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C28FB57A-0694-430C-8AB7-7A2CAEBE9D85}" type="slidenum">
              <a:rPr lang="en-GB" smtClean="0"/>
              <a:t>17</a:t>
            </a:fld>
            <a:endParaRPr lang="en-GB" dirty="0"/>
          </a:p>
        </p:txBody>
      </p:sp>
    </p:spTree>
    <p:extLst>
      <p:ext uri="{BB962C8B-B14F-4D97-AF65-F5344CB8AC3E}">
        <p14:creationId xmlns:p14="http://schemas.microsoft.com/office/powerpoint/2010/main" val="2104860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28FB57A-0694-430C-8AB7-7A2CAEBE9D85}" type="slidenum">
              <a:rPr lang="en-GB" smtClean="0"/>
              <a:t>18</a:t>
            </a:fld>
            <a:endParaRPr lang="en-GB" dirty="0"/>
          </a:p>
        </p:txBody>
      </p:sp>
    </p:spTree>
    <p:extLst>
      <p:ext uri="{BB962C8B-B14F-4D97-AF65-F5344CB8AC3E}">
        <p14:creationId xmlns:p14="http://schemas.microsoft.com/office/powerpoint/2010/main" val="2360298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Oorspronkelijke</a:t>
            </a:r>
            <a:r>
              <a:rPr lang="en-GB" dirty="0" smtClean="0"/>
              <a:t> </a:t>
            </a:r>
            <a:r>
              <a:rPr lang="en-GB" dirty="0" err="1" smtClean="0"/>
              <a:t>definitie</a:t>
            </a:r>
            <a:r>
              <a:rPr lang="en-GB" dirty="0" smtClean="0"/>
              <a:t> </a:t>
            </a:r>
            <a:r>
              <a:rPr lang="en-GB" dirty="0" err="1" smtClean="0"/>
              <a:t>keek</a:t>
            </a:r>
            <a:r>
              <a:rPr lang="en-GB" baseline="0" dirty="0" smtClean="0"/>
              <a:t> </a:t>
            </a:r>
            <a:r>
              <a:rPr lang="en-GB" baseline="0" dirty="0" err="1" smtClean="0"/>
              <a:t>vnl</a:t>
            </a:r>
            <a:r>
              <a:rPr lang="en-GB" baseline="0" dirty="0" smtClean="0"/>
              <a:t>. </a:t>
            </a:r>
            <a:r>
              <a:rPr lang="en-GB" baseline="0" dirty="0" err="1" smtClean="0"/>
              <a:t>naar</a:t>
            </a:r>
            <a:r>
              <a:rPr lang="en-GB" baseline="0" dirty="0" smtClean="0"/>
              <a:t> de mate </a:t>
            </a:r>
            <a:r>
              <a:rPr lang="en-GB" baseline="0" dirty="0" err="1" smtClean="0"/>
              <a:t>waarin</a:t>
            </a:r>
            <a:r>
              <a:rPr lang="en-GB" baseline="0" dirty="0" smtClean="0"/>
              <a:t> de </a:t>
            </a:r>
            <a:r>
              <a:rPr lang="en-GB" baseline="0" dirty="0" err="1" smtClean="0"/>
              <a:t>externe</a:t>
            </a:r>
            <a:r>
              <a:rPr lang="en-GB" baseline="0" dirty="0" smtClean="0"/>
              <a:t> financiering van </a:t>
            </a:r>
            <a:r>
              <a:rPr lang="en-GB" baseline="0" dirty="0" err="1" smtClean="0"/>
              <a:t>een</a:t>
            </a:r>
            <a:r>
              <a:rPr lang="en-GB" baseline="0" dirty="0" smtClean="0"/>
              <a:t> </a:t>
            </a:r>
            <a:r>
              <a:rPr lang="en-GB" baseline="0" dirty="0" err="1" smtClean="0"/>
              <a:t>interventie</a:t>
            </a:r>
            <a:r>
              <a:rPr lang="en-GB" baseline="0" dirty="0" smtClean="0"/>
              <a:t> door </a:t>
            </a:r>
            <a:r>
              <a:rPr lang="en-GB" baseline="0" dirty="0" err="1" smtClean="0"/>
              <a:t>een</a:t>
            </a:r>
            <a:r>
              <a:rPr lang="en-GB" baseline="0" dirty="0" smtClean="0"/>
              <a:t> </a:t>
            </a:r>
            <a:r>
              <a:rPr lang="en-GB" baseline="0" dirty="0" err="1" smtClean="0"/>
              <a:t>duurzaam</a:t>
            </a:r>
            <a:r>
              <a:rPr lang="en-GB" baseline="0" dirty="0" smtClean="0"/>
              <a:t> </a:t>
            </a:r>
            <a:r>
              <a:rPr lang="en-GB" baseline="0" dirty="0" err="1" smtClean="0"/>
              <a:t>financieringsmodel</a:t>
            </a:r>
            <a:r>
              <a:rPr lang="en-GB" baseline="0" dirty="0" smtClean="0"/>
              <a:t> </a:t>
            </a:r>
            <a:r>
              <a:rPr lang="en-GB" baseline="0" dirty="0" err="1" smtClean="0"/>
              <a:t>voor</a:t>
            </a:r>
            <a:r>
              <a:rPr lang="en-GB" baseline="0" dirty="0" smtClean="0"/>
              <a:t> de </a:t>
            </a:r>
            <a:r>
              <a:rPr lang="en-GB" baseline="0" dirty="0" err="1" smtClean="0"/>
              <a:t>interventie</a:t>
            </a:r>
            <a:r>
              <a:rPr lang="en-GB" baseline="0" dirty="0" smtClean="0"/>
              <a:t> </a:t>
            </a:r>
            <a:r>
              <a:rPr lang="en-GB" baseline="0" dirty="0" err="1" smtClean="0"/>
              <a:t>werd</a:t>
            </a:r>
            <a:r>
              <a:rPr lang="en-GB" baseline="0" dirty="0" smtClean="0"/>
              <a:t> </a:t>
            </a:r>
            <a:r>
              <a:rPr lang="en-GB" baseline="0" dirty="0" err="1" smtClean="0"/>
              <a:t>overgenomen</a:t>
            </a:r>
            <a:r>
              <a:rPr lang="en-GB" baseline="0" dirty="0" smtClean="0"/>
              <a:t>. </a:t>
            </a:r>
          </a:p>
          <a:p>
            <a:r>
              <a:rPr lang="en-GB" baseline="0" dirty="0" smtClean="0"/>
              <a:t>De </a:t>
            </a:r>
            <a:r>
              <a:rPr lang="en-GB" baseline="0" dirty="0" err="1" smtClean="0"/>
              <a:t>nieuwe</a:t>
            </a:r>
            <a:r>
              <a:rPr lang="en-GB" baseline="0" dirty="0" smtClean="0"/>
              <a:t> criteria </a:t>
            </a:r>
            <a:r>
              <a:rPr lang="en-GB" baseline="0" dirty="0" err="1" smtClean="0"/>
              <a:t>kijken</a:t>
            </a:r>
            <a:r>
              <a:rPr lang="en-GB" baseline="0" dirty="0" smtClean="0"/>
              <a:t> </a:t>
            </a:r>
            <a:r>
              <a:rPr lang="en-GB" baseline="0" dirty="0" err="1" smtClean="0"/>
              <a:t>meer</a:t>
            </a:r>
            <a:r>
              <a:rPr lang="en-GB" baseline="0" dirty="0" smtClean="0"/>
              <a:t> de mate </a:t>
            </a:r>
            <a:r>
              <a:rPr lang="en-GB" baseline="0" dirty="0" err="1" smtClean="0"/>
              <a:t>waarin</a:t>
            </a:r>
            <a:r>
              <a:rPr lang="en-GB" baseline="0" dirty="0" smtClean="0"/>
              <a:t> de </a:t>
            </a:r>
            <a:r>
              <a:rPr lang="en-GB" baseline="0" dirty="0" err="1" smtClean="0"/>
              <a:t>resultaten</a:t>
            </a:r>
            <a:r>
              <a:rPr lang="en-GB" baseline="0" dirty="0" smtClean="0"/>
              <a:t> van de </a:t>
            </a:r>
            <a:r>
              <a:rPr lang="en-GB" baseline="0" dirty="0" err="1" smtClean="0"/>
              <a:t>interventie</a:t>
            </a:r>
            <a:r>
              <a:rPr lang="en-GB" baseline="0" dirty="0" smtClean="0"/>
              <a:t> </a:t>
            </a:r>
            <a:r>
              <a:rPr lang="en-GB" baseline="0" dirty="0" err="1" smtClean="0"/>
              <a:t>toekomstbestendig</a:t>
            </a:r>
            <a:r>
              <a:rPr lang="en-GB" baseline="0" dirty="0" smtClean="0"/>
              <a:t> </a:t>
            </a:r>
            <a:r>
              <a:rPr lang="en-GB" baseline="0" dirty="0" err="1" smtClean="0"/>
              <a:t>zijn</a:t>
            </a:r>
            <a:r>
              <a:rPr lang="en-GB" baseline="0" dirty="0" smtClean="0"/>
              <a:t>.</a:t>
            </a:r>
          </a:p>
          <a:p>
            <a:r>
              <a:rPr lang="en-GB" baseline="0" dirty="0" smtClean="0"/>
              <a:t> </a:t>
            </a:r>
            <a:endParaRPr lang="en-GB" dirty="0" smtClean="0"/>
          </a:p>
          <a:p>
            <a:r>
              <a:rPr lang="en-GB" dirty="0" err="1" smtClean="0"/>
              <a:t>Daarmee</a:t>
            </a:r>
            <a:r>
              <a:rPr lang="en-GB" dirty="0" smtClean="0"/>
              <a:t> </a:t>
            </a:r>
            <a:r>
              <a:rPr lang="en-GB" dirty="0" err="1" smtClean="0"/>
              <a:t>wordt</a:t>
            </a:r>
            <a:r>
              <a:rPr lang="en-GB" baseline="0" dirty="0" smtClean="0"/>
              <a:t> de</a:t>
            </a:r>
            <a:r>
              <a:rPr lang="en-GB" dirty="0" smtClean="0"/>
              <a:t> </a:t>
            </a:r>
            <a:r>
              <a:rPr lang="en-GB" dirty="0" err="1" smtClean="0"/>
              <a:t>definitie</a:t>
            </a:r>
            <a:r>
              <a:rPr lang="en-GB" dirty="0" smtClean="0"/>
              <a:t> van </a:t>
            </a:r>
            <a:r>
              <a:rPr lang="en-GB" dirty="0" err="1" smtClean="0"/>
              <a:t>duurzaamheid</a:t>
            </a:r>
            <a:r>
              <a:rPr lang="en-GB" dirty="0" smtClean="0"/>
              <a:t> </a:t>
            </a:r>
            <a:r>
              <a:rPr lang="en-GB" dirty="0" err="1" smtClean="0"/>
              <a:t>breder</a:t>
            </a:r>
            <a:r>
              <a:rPr lang="en-GB" dirty="0" smtClean="0"/>
              <a:t>: </a:t>
            </a:r>
            <a:r>
              <a:rPr lang="en-GB" dirty="0" err="1" smtClean="0"/>
              <a:t>ook</a:t>
            </a:r>
            <a:r>
              <a:rPr lang="en-GB" dirty="0" smtClean="0"/>
              <a:t> </a:t>
            </a:r>
            <a:r>
              <a:rPr lang="en-GB" dirty="0" err="1" smtClean="0"/>
              <a:t>een</a:t>
            </a:r>
            <a:r>
              <a:rPr lang="en-GB" dirty="0" smtClean="0"/>
              <a:t> analyse van de </a:t>
            </a:r>
            <a:r>
              <a:rPr lang="en-GB" dirty="0" err="1" smtClean="0"/>
              <a:t>mogelijke</a:t>
            </a:r>
            <a:r>
              <a:rPr lang="en-GB" dirty="0" smtClean="0"/>
              <a:t> trade-offs, of de </a:t>
            </a:r>
            <a:r>
              <a:rPr lang="en-GB" dirty="0" err="1" smtClean="0"/>
              <a:t>opgebouwde</a:t>
            </a:r>
            <a:r>
              <a:rPr lang="en-GB" dirty="0" smtClean="0"/>
              <a:t> </a:t>
            </a:r>
            <a:r>
              <a:rPr lang="en-GB" dirty="0" err="1" smtClean="0"/>
              <a:t>capaciteit</a:t>
            </a:r>
            <a:r>
              <a:rPr lang="en-GB" dirty="0" smtClean="0"/>
              <a:t> </a:t>
            </a:r>
            <a:r>
              <a:rPr lang="en-GB" dirty="0" err="1" smtClean="0"/>
              <a:t>niet</a:t>
            </a:r>
            <a:r>
              <a:rPr lang="en-GB" dirty="0" smtClean="0"/>
              <a:t> </a:t>
            </a:r>
            <a:r>
              <a:rPr lang="en-GB" dirty="0" err="1" smtClean="0"/>
              <a:t>tijdelijk</a:t>
            </a:r>
            <a:r>
              <a:rPr lang="en-GB" dirty="0" smtClean="0"/>
              <a:t> is, of de </a:t>
            </a:r>
            <a:r>
              <a:rPr lang="en-GB" dirty="0" err="1" smtClean="0"/>
              <a:t>effecten</a:t>
            </a:r>
            <a:r>
              <a:rPr lang="en-GB" dirty="0" smtClean="0"/>
              <a:t> </a:t>
            </a:r>
            <a:r>
              <a:rPr lang="en-GB" dirty="0" err="1" smtClean="0"/>
              <a:t>voortduren</a:t>
            </a:r>
            <a:r>
              <a:rPr lang="en-GB" dirty="0" smtClean="0"/>
              <a:t> </a:t>
            </a:r>
            <a:r>
              <a:rPr lang="en-GB" dirty="0" err="1" smtClean="0"/>
              <a:t>na</a:t>
            </a:r>
            <a:r>
              <a:rPr lang="en-GB" dirty="0" smtClean="0"/>
              <a:t> </a:t>
            </a:r>
            <a:r>
              <a:rPr lang="en-GB" dirty="0" err="1" smtClean="0"/>
              <a:t>afloop</a:t>
            </a:r>
            <a:r>
              <a:rPr lang="en-GB" dirty="0" smtClean="0"/>
              <a:t> van de </a:t>
            </a:r>
            <a:r>
              <a:rPr lang="en-GB" dirty="0" err="1" smtClean="0"/>
              <a:t>interventie</a:t>
            </a:r>
            <a:r>
              <a:rPr lang="en-GB" dirty="0" smtClean="0"/>
              <a:t>.  In </a:t>
            </a:r>
            <a:r>
              <a:rPr lang="en-GB" dirty="0" err="1" smtClean="0"/>
              <a:t>toenemende</a:t>
            </a:r>
            <a:r>
              <a:rPr lang="en-GB" dirty="0" smtClean="0"/>
              <a:t> mate </a:t>
            </a:r>
            <a:r>
              <a:rPr lang="en-GB" dirty="0" err="1" smtClean="0"/>
              <a:t>oog</a:t>
            </a:r>
            <a:r>
              <a:rPr lang="en-GB" dirty="0" smtClean="0"/>
              <a:t> </a:t>
            </a:r>
            <a:r>
              <a:rPr lang="en-GB" dirty="0" err="1" smtClean="0"/>
              <a:t>voor</a:t>
            </a:r>
            <a:r>
              <a:rPr lang="en-GB" dirty="0" smtClean="0"/>
              <a:t> </a:t>
            </a:r>
            <a:r>
              <a:rPr lang="en-GB" dirty="0" err="1" smtClean="0"/>
              <a:t>zaken</a:t>
            </a:r>
            <a:r>
              <a:rPr lang="en-GB" dirty="0" smtClean="0"/>
              <a:t> die we in NL </a:t>
            </a:r>
            <a:r>
              <a:rPr lang="en-GB" dirty="0" err="1" smtClean="0"/>
              <a:t>meenemen</a:t>
            </a:r>
            <a:r>
              <a:rPr lang="en-GB" dirty="0" smtClean="0"/>
              <a:t> in de MER –</a:t>
            </a:r>
            <a:r>
              <a:rPr lang="en-GB" baseline="0" dirty="0" smtClean="0"/>
              <a:t> maar </a:t>
            </a:r>
            <a:r>
              <a:rPr lang="en-GB" baseline="0" dirty="0" err="1" smtClean="0"/>
              <a:t>dat</a:t>
            </a:r>
            <a:r>
              <a:rPr lang="en-GB" baseline="0" dirty="0" smtClean="0"/>
              <a:t> is </a:t>
            </a:r>
            <a:r>
              <a:rPr lang="en-GB" baseline="0" dirty="0" err="1" smtClean="0"/>
              <a:t>ook</a:t>
            </a:r>
            <a:r>
              <a:rPr lang="en-GB" baseline="0" dirty="0" smtClean="0"/>
              <a:t> </a:t>
            </a:r>
            <a:r>
              <a:rPr lang="en-GB" baseline="0" dirty="0" err="1" smtClean="0"/>
              <a:t>sterk</a:t>
            </a:r>
            <a:r>
              <a:rPr lang="en-GB" baseline="0" dirty="0" smtClean="0"/>
              <a:t> </a:t>
            </a:r>
            <a:r>
              <a:rPr lang="en-GB" baseline="0" dirty="0" err="1" smtClean="0"/>
              <a:t>gerelateerd</a:t>
            </a:r>
            <a:r>
              <a:rPr lang="en-GB" baseline="0" dirty="0" smtClean="0"/>
              <a:t> </a:t>
            </a:r>
            <a:r>
              <a:rPr lang="en-GB" baseline="0" dirty="0" err="1" smtClean="0"/>
              <a:t>aan</a:t>
            </a:r>
            <a:r>
              <a:rPr lang="en-GB" baseline="0" dirty="0" smtClean="0"/>
              <a:t> de IMPACT – </a:t>
            </a:r>
            <a:r>
              <a:rPr lang="en-GB" baseline="0" dirty="0" err="1" smtClean="0"/>
              <a:t>volgende</a:t>
            </a:r>
            <a:r>
              <a:rPr lang="en-GB" baseline="0" dirty="0" smtClean="0"/>
              <a:t> slide. </a:t>
            </a:r>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C28FB57A-0694-430C-8AB7-7A2CAEBE9D85}" type="slidenum">
              <a:rPr lang="en-GB" smtClean="0"/>
              <a:t>19</a:t>
            </a:fld>
            <a:endParaRPr lang="en-GB" dirty="0"/>
          </a:p>
        </p:txBody>
      </p:sp>
    </p:spTree>
    <p:extLst>
      <p:ext uri="{BB962C8B-B14F-4D97-AF65-F5344CB8AC3E}">
        <p14:creationId xmlns:p14="http://schemas.microsoft.com/office/powerpoint/2010/main" val="1103170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8FB57A-0694-430C-8AB7-7A2CAEBE9D85}" type="slidenum">
              <a:rPr lang="en-GB" smtClean="0"/>
              <a:t>20</a:t>
            </a:fld>
            <a:endParaRPr lang="en-GB" dirty="0"/>
          </a:p>
        </p:txBody>
      </p:sp>
    </p:spTree>
    <p:extLst>
      <p:ext uri="{BB962C8B-B14F-4D97-AF65-F5344CB8AC3E}">
        <p14:creationId xmlns:p14="http://schemas.microsoft.com/office/powerpoint/2010/main" val="1163530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err="1" smtClean="0"/>
              <a:t>Sinds</a:t>
            </a:r>
            <a:r>
              <a:rPr lang="en-GB" dirty="0" smtClean="0"/>
              <a:t> de </a:t>
            </a:r>
            <a:r>
              <a:rPr lang="en-GB" dirty="0" err="1" smtClean="0"/>
              <a:t>vorige</a:t>
            </a:r>
            <a:r>
              <a:rPr lang="en-GB" dirty="0" smtClean="0"/>
              <a:t> </a:t>
            </a:r>
            <a:r>
              <a:rPr lang="en-GB" dirty="0" err="1" smtClean="0"/>
              <a:t>versie</a:t>
            </a:r>
            <a:r>
              <a:rPr lang="en-GB" baseline="0" dirty="0" smtClean="0"/>
              <a:t> (2001) is </a:t>
            </a:r>
            <a:r>
              <a:rPr lang="en-GB" baseline="0" dirty="0" err="1" smtClean="0"/>
              <a:t>perspectief</a:t>
            </a:r>
            <a:r>
              <a:rPr lang="en-GB" baseline="0" dirty="0" smtClean="0"/>
              <a:t> op Impact </a:t>
            </a:r>
            <a:r>
              <a:rPr lang="en-GB" baseline="0" dirty="0" err="1" smtClean="0"/>
              <a:t>veranderd</a:t>
            </a:r>
            <a:endParaRPr lang="en-GB" baseline="0" dirty="0" smtClean="0"/>
          </a:p>
          <a:p>
            <a:r>
              <a:rPr lang="en-GB" baseline="0" dirty="0" smtClean="0"/>
              <a:t>- Lange </a:t>
            </a:r>
            <a:r>
              <a:rPr lang="en-GB" baseline="0" dirty="0" err="1" smtClean="0"/>
              <a:t>termijn</a:t>
            </a:r>
            <a:r>
              <a:rPr lang="en-GB" baseline="0" dirty="0" smtClean="0"/>
              <a:t> </a:t>
            </a:r>
            <a:r>
              <a:rPr lang="en-GB" baseline="0" dirty="0" err="1" smtClean="0"/>
              <a:t>perspectief</a:t>
            </a:r>
            <a:r>
              <a:rPr lang="en-GB" baseline="0" dirty="0" smtClean="0"/>
              <a:t> </a:t>
            </a:r>
          </a:p>
          <a:p>
            <a:r>
              <a:rPr lang="en-GB" baseline="0" dirty="0" smtClean="0"/>
              <a:t>- </a:t>
            </a:r>
            <a:r>
              <a:rPr lang="en-GB" baseline="0" dirty="0" err="1" smtClean="0"/>
              <a:t>meer</a:t>
            </a:r>
            <a:r>
              <a:rPr lang="en-GB" baseline="0" dirty="0" smtClean="0"/>
              <a:t> </a:t>
            </a:r>
            <a:r>
              <a:rPr lang="en-GB" baseline="0" dirty="0" err="1" smtClean="0"/>
              <a:t>oog</a:t>
            </a:r>
            <a:r>
              <a:rPr lang="en-GB" baseline="0" dirty="0" smtClean="0"/>
              <a:t> </a:t>
            </a:r>
            <a:r>
              <a:rPr lang="en-GB" baseline="0" dirty="0" err="1" smtClean="0"/>
              <a:t>voor</a:t>
            </a:r>
            <a:r>
              <a:rPr lang="en-GB" baseline="0" dirty="0" smtClean="0"/>
              <a:t> de </a:t>
            </a:r>
            <a:r>
              <a:rPr lang="en-GB" baseline="0" dirty="0" err="1" smtClean="0"/>
              <a:t>niet-bedoelde</a:t>
            </a:r>
            <a:r>
              <a:rPr lang="en-GB" baseline="0" dirty="0" smtClean="0"/>
              <a:t> </a:t>
            </a:r>
            <a:r>
              <a:rPr lang="en-GB" baseline="0" dirty="0" err="1" smtClean="0"/>
              <a:t>bijwerkingen</a:t>
            </a:r>
            <a:r>
              <a:rPr lang="en-GB" baseline="0" dirty="0" smtClean="0"/>
              <a:t> </a:t>
            </a:r>
            <a:endParaRPr lang="en-GB" dirty="0" smtClean="0"/>
          </a:p>
          <a:p>
            <a:r>
              <a:rPr lang="en-GB" dirty="0" smtClean="0"/>
              <a:t>- </a:t>
            </a:r>
            <a:r>
              <a:rPr lang="en-GB" dirty="0" err="1" smtClean="0"/>
              <a:t>Nadruk</a:t>
            </a:r>
            <a:r>
              <a:rPr lang="en-GB" dirty="0" smtClean="0"/>
              <a:t> op de </a:t>
            </a:r>
            <a:r>
              <a:rPr lang="en-GB" dirty="0" err="1" smtClean="0"/>
              <a:t>betekenis</a:t>
            </a:r>
            <a:r>
              <a:rPr lang="en-GB" dirty="0" smtClean="0"/>
              <a:t> </a:t>
            </a:r>
            <a:r>
              <a:rPr lang="en-GB" dirty="0" err="1" smtClean="0"/>
              <a:t>en</a:t>
            </a:r>
            <a:r>
              <a:rPr lang="en-GB" baseline="0" dirty="0" smtClean="0"/>
              <a:t> </a:t>
            </a:r>
            <a:r>
              <a:rPr lang="en-GB" baseline="0" dirty="0" err="1" smtClean="0"/>
              <a:t>transformerende</a:t>
            </a:r>
            <a:r>
              <a:rPr lang="en-GB" baseline="0" dirty="0" smtClean="0"/>
              <a:t> </a:t>
            </a:r>
            <a:r>
              <a:rPr lang="en-GB" baseline="0" dirty="0" err="1" smtClean="0"/>
              <a:t>aard</a:t>
            </a:r>
            <a:r>
              <a:rPr lang="en-GB" baseline="0" dirty="0" smtClean="0"/>
              <a:t> van de </a:t>
            </a:r>
            <a:r>
              <a:rPr lang="en-GB" baseline="0" dirty="0" err="1" smtClean="0"/>
              <a:t>effecten</a:t>
            </a:r>
            <a:r>
              <a:rPr lang="en-GB" baseline="0" dirty="0" smtClean="0"/>
              <a:t> </a:t>
            </a:r>
            <a:endParaRPr lang="en-GB" dirty="0" smtClean="0"/>
          </a:p>
          <a:p>
            <a:r>
              <a:rPr lang="en-GB" dirty="0" smtClean="0"/>
              <a:t>- De </a:t>
            </a:r>
            <a:r>
              <a:rPr lang="en-GB" dirty="0" err="1" smtClean="0"/>
              <a:t>effecten</a:t>
            </a:r>
            <a:r>
              <a:rPr lang="en-GB" dirty="0" smtClean="0"/>
              <a:t> </a:t>
            </a:r>
            <a:r>
              <a:rPr lang="en-GB" dirty="0" err="1" smtClean="0"/>
              <a:t>zelf</a:t>
            </a:r>
            <a:r>
              <a:rPr lang="en-GB" dirty="0" smtClean="0"/>
              <a:t> </a:t>
            </a:r>
            <a:r>
              <a:rPr lang="en-GB" dirty="0" err="1" smtClean="0"/>
              <a:t>vallen</a:t>
            </a:r>
            <a:r>
              <a:rPr lang="en-GB" dirty="0" smtClean="0"/>
              <a:t> </a:t>
            </a:r>
            <a:r>
              <a:rPr lang="en-GB" dirty="0" err="1" smtClean="0"/>
              <a:t>binnen</a:t>
            </a:r>
            <a:r>
              <a:rPr lang="en-GB" baseline="0" dirty="0" smtClean="0"/>
              <a:t> de sphere of control, </a:t>
            </a:r>
            <a:r>
              <a:rPr lang="en-GB" baseline="0" dirty="0" err="1" smtClean="0"/>
              <a:t>terwijl</a:t>
            </a:r>
            <a:r>
              <a:rPr lang="en-GB" baseline="0" dirty="0" smtClean="0"/>
              <a:t> de impact op het </a:t>
            </a:r>
            <a:r>
              <a:rPr lang="en-GB" baseline="0" dirty="0" err="1" smtClean="0"/>
              <a:t>niveau</a:t>
            </a:r>
            <a:r>
              <a:rPr lang="en-GB" baseline="0" dirty="0" smtClean="0"/>
              <a:t> van de sphere of interest zit (</a:t>
            </a:r>
            <a:r>
              <a:rPr lang="en-GB" baseline="0" dirty="0" err="1" smtClean="0"/>
              <a:t>buiten</a:t>
            </a:r>
            <a:r>
              <a:rPr lang="en-GB" baseline="0" dirty="0" smtClean="0"/>
              <a:t> de boundaries van je system)</a:t>
            </a:r>
            <a:endParaRPr lang="en-GB" dirty="0" smtClean="0"/>
          </a:p>
          <a:p>
            <a:endParaRPr lang="en-GB" dirty="0" smtClean="0"/>
          </a:p>
          <a:p>
            <a:r>
              <a:rPr lang="en-GB" dirty="0" err="1" smtClean="0"/>
              <a:t>Transformatie</a:t>
            </a:r>
            <a:r>
              <a:rPr lang="en-GB" dirty="0" smtClean="0"/>
              <a:t> </a:t>
            </a:r>
            <a:r>
              <a:rPr lang="en-GB" dirty="0" err="1" smtClean="0"/>
              <a:t>betekent</a:t>
            </a:r>
            <a:r>
              <a:rPr lang="en-GB" dirty="0" smtClean="0"/>
              <a:t> </a:t>
            </a:r>
            <a:r>
              <a:rPr lang="en-GB" dirty="0" err="1" smtClean="0"/>
              <a:t>bijvoorbeeld</a:t>
            </a:r>
            <a:r>
              <a:rPr lang="en-GB" dirty="0" smtClean="0"/>
              <a:t>: Agenda</a:t>
            </a:r>
            <a:r>
              <a:rPr lang="en-GB" baseline="0" dirty="0" smtClean="0"/>
              <a:t> 2030 – SDG, Climate Goals 2050</a:t>
            </a:r>
            <a:endParaRPr lang="en-GB" dirty="0" smtClean="0"/>
          </a:p>
          <a:p>
            <a:pPr marL="171450" indent="-171450">
              <a:buFontTx/>
              <a:buChar char="-"/>
            </a:pPr>
            <a:r>
              <a:rPr lang="en-GB" dirty="0" err="1" smtClean="0"/>
              <a:t>holistischer</a:t>
            </a:r>
            <a:endParaRPr lang="en-GB" dirty="0" smtClean="0"/>
          </a:p>
          <a:p>
            <a:pPr marL="171450" indent="-171450">
              <a:buFontTx/>
              <a:buChar char="-"/>
            </a:pPr>
            <a:r>
              <a:rPr lang="en-GB" dirty="0" err="1" smtClean="0"/>
              <a:t>Aandacht</a:t>
            </a:r>
            <a:r>
              <a:rPr lang="en-GB" dirty="0" smtClean="0"/>
              <a:t> </a:t>
            </a:r>
            <a:r>
              <a:rPr lang="en-GB" dirty="0" err="1" smtClean="0"/>
              <a:t>voor</a:t>
            </a:r>
            <a:r>
              <a:rPr lang="en-GB" dirty="0" smtClean="0"/>
              <a:t> </a:t>
            </a:r>
            <a:r>
              <a:rPr lang="en-GB" dirty="0" err="1" smtClean="0"/>
              <a:t>opschaalbaarheid</a:t>
            </a:r>
            <a:endParaRPr lang="en-GB" dirty="0" smtClean="0"/>
          </a:p>
          <a:p>
            <a:pPr marL="0" indent="0">
              <a:buFontTx/>
              <a:buNone/>
            </a:pPr>
            <a:endParaRPr lang="en-GB" dirty="0"/>
          </a:p>
        </p:txBody>
      </p:sp>
      <p:sp>
        <p:nvSpPr>
          <p:cNvPr id="4" name="Slide Number Placeholder 3"/>
          <p:cNvSpPr>
            <a:spLocks noGrp="1"/>
          </p:cNvSpPr>
          <p:nvPr>
            <p:ph type="sldNum" sz="quarter" idx="10"/>
          </p:nvPr>
        </p:nvSpPr>
        <p:spPr/>
        <p:txBody>
          <a:bodyPr/>
          <a:lstStyle/>
          <a:p>
            <a:fld id="{C28FB57A-0694-430C-8AB7-7A2CAEBE9D85}" type="slidenum">
              <a:rPr lang="en-GB" smtClean="0"/>
              <a:t>21</a:t>
            </a:fld>
            <a:endParaRPr lang="en-GB" dirty="0"/>
          </a:p>
        </p:txBody>
      </p:sp>
    </p:spTree>
    <p:extLst>
      <p:ext uri="{BB962C8B-B14F-4D97-AF65-F5344CB8AC3E}">
        <p14:creationId xmlns:p14="http://schemas.microsoft.com/office/powerpoint/2010/main" val="2595188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Coherentie</a:t>
            </a:r>
            <a:r>
              <a:rPr lang="en-GB" baseline="0" dirty="0" smtClean="0"/>
              <a:t> is </a:t>
            </a:r>
            <a:r>
              <a:rPr lang="en-GB" baseline="0" dirty="0" err="1" smtClean="0"/>
              <a:t>toegevoegd</a:t>
            </a:r>
            <a:r>
              <a:rPr lang="en-GB" baseline="0" dirty="0" smtClean="0"/>
              <a:t> </a:t>
            </a:r>
            <a:r>
              <a:rPr lang="en-GB" baseline="0" dirty="0" err="1" smtClean="0"/>
              <a:t>als</a:t>
            </a:r>
            <a:r>
              <a:rPr lang="en-GB" baseline="0" dirty="0" smtClean="0"/>
              <a:t> apart </a:t>
            </a:r>
            <a:r>
              <a:rPr lang="en-GB" baseline="0" dirty="0" err="1" smtClean="0"/>
              <a:t>criterium</a:t>
            </a:r>
            <a:r>
              <a:rPr lang="en-GB" baseline="0" dirty="0" smtClean="0"/>
              <a:t>. </a:t>
            </a:r>
          </a:p>
          <a:p>
            <a:r>
              <a:rPr lang="en-GB" baseline="0" dirty="0" smtClean="0"/>
              <a:t>Was al </a:t>
            </a:r>
            <a:r>
              <a:rPr lang="en-GB" baseline="0" dirty="0" err="1" smtClean="0"/>
              <a:t>aandacht</a:t>
            </a:r>
            <a:r>
              <a:rPr lang="en-GB" baseline="0" dirty="0" smtClean="0"/>
              <a:t> </a:t>
            </a:r>
            <a:r>
              <a:rPr lang="en-GB" baseline="0" dirty="0" err="1" smtClean="0"/>
              <a:t>voor</a:t>
            </a:r>
            <a:r>
              <a:rPr lang="en-GB" baseline="0" dirty="0" smtClean="0"/>
              <a:t>, maar </a:t>
            </a:r>
            <a:r>
              <a:rPr lang="en-GB" baseline="0" dirty="0" err="1" smtClean="0"/>
              <a:t>omdat</a:t>
            </a:r>
            <a:r>
              <a:rPr lang="en-GB" baseline="0" dirty="0" smtClean="0"/>
              <a:t> </a:t>
            </a:r>
            <a:r>
              <a:rPr lang="en-GB" baseline="0" dirty="0" err="1" smtClean="0"/>
              <a:t>er</a:t>
            </a:r>
            <a:r>
              <a:rPr lang="en-GB" baseline="0" dirty="0" smtClean="0"/>
              <a:t> zo </a:t>
            </a:r>
            <a:r>
              <a:rPr lang="en-GB" baseline="0" dirty="0" err="1" smtClean="0"/>
              <a:t>veel</a:t>
            </a:r>
            <a:r>
              <a:rPr lang="en-GB" baseline="0" dirty="0" smtClean="0"/>
              <a:t> </a:t>
            </a:r>
            <a:r>
              <a:rPr lang="en-GB" baseline="0" dirty="0" err="1" smtClean="0"/>
              <a:t>tegenstrijdigheden</a:t>
            </a:r>
            <a:r>
              <a:rPr lang="en-GB" baseline="0" dirty="0" smtClean="0"/>
              <a:t> </a:t>
            </a:r>
            <a:r>
              <a:rPr lang="en-GB" baseline="0" dirty="0" err="1" smtClean="0"/>
              <a:t>blijven</a:t>
            </a:r>
            <a:r>
              <a:rPr lang="en-GB" baseline="0" dirty="0" smtClean="0"/>
              <a:t> </a:t>
            </a:r>
            <a:r>
              <a:rPr lang="en-GB" baseline="0" dirty="0" err="1" smtClean="0"/>
              <a:t>bestaan</a:t>
            </a:r>
            <a:r>
              <a:rPr lang="en-GB" baseline="0" dirty="0" smtClean="0"/>
              <a:t> is </a:t>
            </a:r>
            <a:r>
              <a:rPr lang="en-GB" baseline="0" dirty="0" err="1" smtClean="0"/>
              <a:t>dit</a:t>
            </a:r>
            <a:r>
              <a:rPr lang="en-GB" baseline="0" dirty="0" smtClean="0"/>
              <a:t> de </a:t>
            </a:r>
            <a:r>
              <a:rPr lang="en-GB" baseline="0" dirty="0" err="1" smtClean="0"/>
              <a:t>manier</a:t>
            </a:r>
            <a:r>
              <a:rPr lang="en-GB" baseline="0" dirty="0" smtClean="0"/>
              <a:t> van OESO/DAC om het nog </a:t>
            </a:r>
            <a:r>
              <a:rPr lang="en-GB" baseline="0" dirty="0" err="1" smtClean="0"/>
              <a:t>meer</a:t>
            </a:r>
            <a:r>
              <a:rPr lang="en-GB" baseline="0" dirty="0" smtClean="0"/>
              <a:t> op de agenda te </a:t>
            </a:r>
            <a:r>
              <a:rPr lang="en-GB" baseline="0" dirty="0" err="1" smtClean="0"/>
              <a:t>krijgen</a:t>
            </a:r>
            <a:r>
              <a:rPr lang="en-GB" baseline="0" dirty="0" smtClean="0"/>
              <a:t>. </a:t>
            </a:r>
          </a:p>
          <a:p>
            <a:r>
              <a:rPr lang="en-GB" baseline="0" dirty="0" smtClean="0"/>
              <a:t>Op de </a:t>
            </a:r>
            <a:r>
              <a:rPr lang="en-GB" baseline="0" dirty="0" err="1" smtClean="0"/>
              <a:t>invulling</a:t>
            </a:r>
            <a:r>
              <a:rPr lang="en-GB" baseline="0" dirty="0" smtClean="0"/>
              <a:t> van </a:t>
            </a:r>
            <a:r>
              <a:rPr lang="en-GB" baseline="0" dirty="0" err="1" smtClean="0"/>
              <a:t>dit</a:t>
            </a:r>
            <a:r>
              <a:rPr lang="en-GB" baseline="0" dirty="0" smtClean="0"/>
              <a:t> </a:t>
            </a:r>
            <a:r>
              <a:rPr lang="en-GB" baseline="0" dirty="0" err="1" smtClean="0"/>
              <a:t>criterium</a:t>
            </a:r>
            <a:r>
              <a:rPr lang="en-GB" baseline="0" dirty="0" smtClean="0"/>
              <a:t> </a:t>
            </a:r>
            <a:r>
              <a:rPr lang="en-GB" baseline="0" dirty="0" err="1" smtClean="0"/>
              <a:t>zal</a:t>
            </a:r>
            <a:r>
              <a:rPr lang="en-GB" baseline="0" dirty="0" smtClean="0"/>
              <a:t> </a:t>
            </a:r>
            <a:r>
              <a:rPr lang="en-GB" baseline="0" dirty="0" err="1" smtClean="0"/>
              <a:t>mijn</a:t>
            </a:r>
            <a:r>
              <a:rPr lang="en-GB" baseline="0" dirty="0" smtClean="0"/>
              <a:t> college </a:t>
            </a:r>
            <a:r>
              <a:rPr lang="en-GB" baseline="0" dirty="0" err="1" smtClean="0"/>
              <a:t>Marit</a:t>
            </a:r>
            <a:r>
              <a:rPr lang="en-GB" baseline="0" dirty="0" smtClean="0"/>
              <a:t> van Zomeren </a:t>
            </a:r>
            <a:r>
              <a:rPr lang="en-GB" baseline="0" dirty="0" err="1" smtClean="0"/>
              <a:t>nader</a:t>
            </a:r>
            <a:r>
              <a:rPr lang="en-GB" baseline="0" dirty="0" smtClean="0"/>
              <a:t> </a:t>
            </a:r>
            <a:r>
              <a:rPr lang="en-GB" baseline="0" dirty="0" err="1" smtClean="0"/>
              <a:t>ingaan</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C28FB57A-0694-430C-8AB7-7A2CAEBE9D85}" type="slidenum">
              <a:rPr lang="en-GB" smtClean="0"/>
              <a:t>22</a:t>
            </a:fld>
            <a:endParaRPr lang="en-GB" dirty="0"/>
          </a:p>
        </p:txBody>
      </p:sp>
    </p:spTree>
    <p:extLst>
      <p:ext uri="{BB962C8B-B14F-4D97-AF65-F5344CB8AC3E}">
        <p14:creationId xmlns:p14="http://schemas.microsoft.com/office/powerpoint/2010/main" val="877585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Responding to the need for greater attention to complexity and competing agendas</a:t>
            </a:r>
          </a:p>
          <a:p>
            <a:endParaRPr lang="en-GB" dirty="0" smtClean="0"/>
          </a:p>
          <a:p>
            <a:pPr lvl="1" algn="just"/>
            <a:r>
              <a:rPr lang="nl-NL" b="1" dirty="0" smtClean="0"/>
              <a:t>Interne coherentie </a:t>
            </a:r>
            <a:r>
              <a:rPr lang="nl-NL" dirty="0" smtClean="0"/>
              <a:t>behelst de synergiën en verbanden tussen de interventie en andere interventies die door dezelfde institutie/overheid worden uitgevoerd. Het gaat daarbij om de vraag of de interventie in overeenstemming is met de internationale normen en afspraken waaraan een institutie/overheid zich verbonden heeft.  </a:t>
            </a:r>
          </a:p>
          <a:p>
            <a:pPr lvl="1" algn="just"/>
            <a:r>
              <a:rPr lang="nl-NL" b="1" dirty="0" smtClean="0"/>
              <a:t>Externe coherentie </a:t>
            </a:r>
            <a:r>
              <a:rPr lang="nl-NL" dirty="0" smtClean="0"/>
              <a:t>omvat de samenhang tussen de interventie en de interventies door andere actoren in dezelfde context. Het gaat dan ook over complementariteit, harmonisatie en coördinatie, en de mate waarin de interventie toegevoegde waarde heeft en duplicatie vermeden wordt. </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Op de </a:t>
            </a:r>
            <a:r>
              <a:rPr lang="en-GB" baseline="0" dirty="0" err="1" smtClean="0"/>
              <a:t>invulling</a:t>
            </a:r>
            <a:r>
              <a:rPr lang="en-GB" baseline="0" dirty="0" smtClean="0"/>
              <a:t> van </a:t>
            </a:r>
            <a:r>
              <a:rPr lang="en-GB" baseline="0" dirty="0" err="1" smtClean="0"/>
              <a:t>dit</a:t>
            </a:r>
            <a:r>
              <a:rPr lang="en-GB" baseline="0" dirty="0" smtClean="0"/>
              <a:t> </a:t>
            </a:r>
            <a:r>
              <a:rPr lang="en-GB" baseline="0" dirty="0" err="1" smtClean="0"/>
              <a:t>criterium</a:t>
            </a:r>
            <a:r>
              <a:rPr lang="en-GB" baseline="0" dirty="0" smtClean="0"/>
              <a:t> </a:t>
            </a:r>
            <a:r>
              <a:rPr lang="en-GB" baseline="0" dirty="0" err="1" smtClean="0"/>
              <a:t>zal</a:t>
            </a:r>
            <a:r>
              <a:rPr lang="en-GB" baseline="0" dirty="0" smtClean="0"/>
              <a:t> </a:t>
            </a:r>
            <a:r>
              <a:rPr lang="en-GB" baseline="0" dirty="0" err="1" smtClean="0"/>
              <a:t>mijn</a:t>
            </a:r>
            <a:r>
              <a:rPr lang="en-GB" baseline="0" dirty="0" smtClean="0"/>
              <a:t> college </a:t>
            </a:r>
            <a:r>
              <a:rPr lang="en-GB" baseline="0" dirty="0" err="1" smtClean="0"/>
              <a:t>Marit</a:t>
            </a:r>
            <a:r>
              <a:rPr lang="en-GB" baseline="0" dirty="0" smtClean="0"/>
              <a:t> van Zomeren zo </a:t>
            </a:r>
            <a:r>
              <a:rPr lang="en-GB" baseline="0" dirty="0" err="1" smtClean="0"/>
              <a:t>meteen</a:t>
            </a:r>
            <a:r>
              <a:rPr lang="en-GB" baseline="0" dirty="0" smtClean="0"/>
              <a:t> </a:t>
            </a:r>
            <a:r>
              <a:rPr lang="en-GB" baseline="0" dirty="0" err="1" smtClean="0"/>
              <a:t>nader</a:t>
            </a:r>
            <a:r>
              <a:rPr lang="en-GB" baseline="0" dirty="0" smtClean="0"/>
              <a:t> </a:t>
            </a:r>
            <a:r>
              <a:rPr lang="en-GB" baseline="0" dirty="0" err="1" smtClean="0"/>
              <a:t>ingaan</a:t>
            </a:r>
            <a:r>
              <a:rPr lang="en-GB"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smtClean="0"/>
              <a:t>Ik</a:t>
            </a:r>
            <a:r>
              <a:rPr lang="en-GB" baseline="0" dirty="0" smtClean="0"/>
              <a:t> </a:t>
            </a:r>
            <a:r>
              <a:rPr lang="en-GB" baseline="0" dirty="0" err="1" smtClean="0"/>
              <a:t>geef</a:t>
            </a:r>
            <a:r>
              <a:rPr lang="en-GB" baseline="0" dirty="0" smtClean="0"/>
              <a:t> nu </a:t>
            </a:r>
            <a:r>
              <a:rPr lang="en-GB" baseline="0" dirty="0" err="1" smtClean="0"/>
              <a:t>graag</a:t>
            </a:r>
            <a:r>
              <a:rPr lang="en-GB" baseline="0" dirty="0" smtClean="0"/>
              <a:t> </a:t>
            </a:r>
            <a:r>
              <a:rPr lang="en-GB" baseline="0" dirty="0" err="1" smtClean="0"/>
              <a:t>eerst</a:t>
            </a:r>
            <a:r>
              <a:rPr lang="en-GB" baseline="0" dirty="0" smtClean="0"/>
              <a:t> het </a:t>
            </a:r>
            <a:r>
              <a:rPr lang="en-GB" baseline="0" dirty="0" err="1" smtClean="0"/>
              <a:t>woord</a:t>
            </a:r>
            <a:r>
              <a:rPr lang="en-GB" baseline="0" dirty="0" smtClean="0"/>
              <a:t> </a:t>
            </a:r>
            <a:r>
              <a:rPr lang="en-GB" baseline="0" dirty="0" err="1" smtClean="0"/>
              <a:t>aan</a:t>
            </a:r>
            <a:r>
              <a:rPr lang="en-GB" baseline="0" dirty="0" smtClean="0"/>
              <a:t> Nico de Winter van de </a:t>
            </a:r>
            <a:r>
              <a:rPr lang="en-GB" baseline="0" dirty="0" err="1" smtClean="0"/>
              <a:t>Belgische</a:t>
            </a:r>
            <a:r>
              <a:rPr lang="en-GB" baseline="0" dirty="0" smtClean="0"/>
              <a:t> </a:t>
            </a:r>
            <a:r>
              <a:rPr lang="nl-NL" sz="1200" kern="1200" dirty="0" smtClean="0">
                <a:solidFill>
                  <a:schemeClr val="tx1"/>
                </a:solidFill>
                <a:effectLst/>
                <a:latin typeface="+mn-lt"/>
                <a:ea typeface="+mn-ea"/>
                <a:cs typeface="+mn-cs"/>
              </a:rPr>
              <a:t>Dienst Bijzondere Evaluatie (DBE) van de Belgische Ontwikkelingssamenwerking.</a:t>
            </a:r>
            <a:r>
              <a:rPr lang="nl-NL" sz="1200" kern="1200" baseline="0" dirty="0" smtClean="0">
                <a:solidFill>
                  <a:schemeClr val="tx1"/>
                </a:solidFill>
                <a:effectLst/>
                <a:latin typeface="+mn-lt"/>
                <a:ea typeface="+mn-ea"/>
                <a:cs typeface="+mn-cs"/>
              </a:rPr>
              <a:t> Hij zal met ons delen hoe de nieuwe DAC criteria bij onze zuiderburen ontvangen zijn.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mn-lt"/>
                <a:ea typeface="+mn-ea"/>
                <a:cs typeface="+mn-cs"/>
              </a:rPr>
              <a:t>Daarna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volgt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zoals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gezegd</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bijdrage</a:t>
            </a:r>
            <a:r>
              <a:rPr lang="en-US" sz="1200" kern="1200" baseline="0" dirty="0" smtClean="0">
                <a:solidFill>
                  <a:schemeClr val="tx1"/>
                </a:solidFill>
                <a:effectLst/>
                <a:latin typeface="+mn-lt"/>
                <a:ea typeface="+mn-ea"/>
                <a:cs typeface="+mn-cs"/>
              </a:rPr>
              <a:t> van </a:t>
            </a:r>
            <a:r>
              <a:rPr lang="en-US" sz="1200" kern="1200" baseline="0" dirty="0" err="1" smtClean="0">
                <a:solidFill>
                  <a:schemeClr val="tx1"/>
                </a:solidFill>
                <a:effectLst/>
                <a:latin typeface="+mn-lt"/>
                <a:ea typeface="+mn-ea"/>
                <a:cs typeface="+mn-cs"/>
              </a:rPr>
              <a:t>Marit</a:t>
            </a:r>
            <a:r>
              <a:rPr lang="en-US" sz="1200" kern="1200" baseline="0" dirty="0" smtClean="0">
                <a:solidFill>
                  <a:schemeClr val="tx1"/>
                </a:solidFill>
                <a:effectLst/>
                <a:latin typeface="+mn-lt"/>
                <a:ea typeface="+mn-ea"/>
                <a:cs typeface="+mn-cs"/>
              </a:rPr>
              <a:t> van Zomeren van IOB over het </a:t>
            </a:r>
            <a:r>
              <a:rPr lang="en-US" sz="1200" kern="1200" baseline="0" dirty="0" err="1" smtClean="0">
                <a:solidFill>
                  <a:schemeClr val="tx1"/>
                </a:solidFill>
                <a:effectLst/>
                <a:latin typeface="+mn-lt"/>
                <a:ea typeface="+mn-ea"/>
                <a:cs typeface="+mn-cs"/>
              </a:rPr>
              <a:t>gebruik</a:t>
            </a:r>
            <a:r>
              <a:rPr lang="en-US" sz="1200" kern="1200" baseline="0" dirty="0" smtClean="0">
                <a:solidFill>
                  <a:schemeClr val="tx1"/>
                </a:solidFill>
                <a:effectLst/>
                <a:latin typeface="+mn-lt"/>
                <a:ea typeface="+mn-ea"/>
                <a:cs typeface="+mn-cs"/>
              </a:rPr>
              <a:t> van het </a:t>
            </a:r>
            <a:r>
              <a:rPr lang="en-US" sz="1200" kern="1200" baseline="0" dirty="0" err="1" smtClean="0">
                <a:solidFill>
                  <a:schemeClr val="tx1"/>
                </a:solidFill>
                <a:effectLst/>
                <a:latin typeface="+mn-lt"/>
                <a:ea typeface="+mn-ea"/>
                <a:cs typeface="+mn-cs"/>
              </a:rPr>
              <a:t>criterium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coherentie</a:t>
            </a:r>
            <a:r>
              <a:rPr lang="en-US" sz="1200" kern="1200" baseline="0" dirty="0" smtClean="0">
                <a:solidFill>
                  <a:schemeClr val="tx1"/>
                </a:solidFill>
                <a:effectLst/>
                <a:latin typeface="+mn-lt"/>
                <a:ea typeface="+mn-ea"/>
                <a:cs typeface="+mn-cs"/>
              </a:rPr>
              <a:t>. </a:t>
            </a:r>
            <a:endParaRPr lang="en-GB" dirty="0" smtClean="0"/>
          </a:p>
          <a:p>
            <a:endParaRPr lang="en-GB" dirty="0" smtClean="0"/>
          </a:p>
          <a:p>
            <a:endParaRPr lang="en-GB" dirty="0" smtClean="0"/>
          </a:p>
          <a:p>
            <a:pPr lvl="3" algn="just"/>
            <a:r>
              <a:rPr lang="nl-NL" sz="2800" dirty="0" smtClean="0"/>
              <a:t>Wat zijn de prioriteiten m.b.t. coherentie in onze eigen maatschappij?</a:t>
            </a:r>
          </a:p>
          <a:p>
            <a:pPr lvl="3" algn="just"/>
            <a:endParaRPr lang="nl-NL" sz="2800" dirty="0" smtClean="0"/>
          </a:p>
          <a:p>
            <a:pPr marL="1005840" lvl="4" indent="0">
              <a:buNone/>
            </a:pPr>
            <a:r>
              <a:rPr lang="nl-NL" sz="3500" b="1" dirty="0" smtClean="0"/>
              <a:t>Interne coherentie palet: </a:t>
            </a:r>
          </a:p>
          <a:p>
            <a:pPr lvl="5">
              <a:buFont typeface="Wingdings" panose="05000000000000000000" pitchFamily="2" charset="2"/>
              <a:buChar char="§"/>
            </a:pPr>
            <a:r>
              <a:rPr lang="nl-NL" sz="2200" dirty="0" smtClean="0"/>
              <a:t>Economische waarde – sociale waarde (bijv. mensenrechten)</a:t>
            </a:r>
          </a:p>
          <a:p>
            <a:pPr lvl="5">
              <a:buFont typeface="Wingdings" panose="05000000000000000000" pitchFamily="2" charset="2"/>
              <a:buChar char="§"/>
            </a:pPr>
            <a:r>
              <a:rPr lang="nl-NL" sz="2200" dirty="0" smtClean="0"/>
              <a:t>Beleid hulp - handel – veiligheid in een specifieke context</a:t>
            </a:r>
          </a:p>
          <a:p>
            <a:pPr lvl="5">
              <a:buFont typeface="Wingdings" panose="05000000000000000000" pitchFamily="2" charset="2"/>
              <a:buChar char="§"/>
            </a:pPr>
            <a:r>
              <a:rPr lang="nl-NL" sz="2200" dirty="0" smtClean="0"/>
              <a:t>Triple Nexus (noodhulp – ontwikkelingshulp – stabiliteit/migratie) </a:t>
            </a:r>
          </a:p>
          <a:p>
            <a:pPr lvl="5">
              <a:buFont typeface="Wingdings" panose="05000000000000000000" pitchFamily="2" charset="2"/>
              <a:buChar char="§"/>
            </a:pPr>
            <a:r>
              <a:rPr lang="nl-NL" sz="2200" dirty="0" smtClean="0"/>
              <a:t>Water-energie-voedsel (onderling en in relatie tot milieu/klimaat)</a:t>
            </a:r>
          </a:p>
          <a:p>
            <a:pPr marL="857100" lvl="5" indent="0" algn="just">
              <a:buNone/>
            </a:pPr>
            <a:endParaRPr lang="nl-NL" sz="3500" dirty="0" smtClean="0"/>
          </a:p>
          <a:p>
            <a:pPr marL="857100" lvl="5" indent="0" algn="just">
              <a:buNone/>
            </a:pPr>
            <a:r>
              <a:rPr lang="nl-NL" sz="3500" b="1" dirty="0" smtClean="0"/>
              <a:t>Externe coherentie palet: </a:t>
            </a:r>
          </a:p>
          <a:p>
            <a:pPr lvl="5">
              <a:buFont typeface="Wingdings" panose="05000000000000000000" pitchFamily="2" charset="2"/>
              <a:buChar char="§"/>
            </a:pPr>
            <a:r>
              <a:rPr lang="nl-NL" sz="2200" dirty="0" smtClean="0"/>
              <a:t>NL – EU</a:t>
            </a:r>
          </a:p>
          <a:p>
            <a:pPr lvl="5">
              <a:buFont typeface="Wingdings" panose="05000000000000000000" pitchFamily="2" charset="2"/>
              <a:buChar char="§"/>
            </a:pPr>
            <a:r>
              <a:rPr lang="nl-NL" sz="2200" dirty="0" smtClean="0"/>
              <a:t>NL - NAVO</a:t>
            </a:r>
          </a:p>
          <a:p>
            <a:pPr lvl="5">
              <a:buFont typeface="Wingdings" panose="05000000000000000000" pitchFamily="2" charset="2"/>
              <a:buChar char="§"/>
            </a:pPr>
            <a:r>
              <a:rPr lang="nl-NL" sz="2200" dirty="0" smtClean="0"/>
              <a:t>EU leden onderling</a:t>
            </a:r>
          </a:p>
          <a:p>
            <a:pPr lvl="5">
              <a:buFont typeface="Wingdings" panose="05000000000000000000" pitchFamily="2" charset="2"/>
              <a:buChar char="§"/>
            </a:pPr>
            <a:r>
              <a:rPr lang="nl-NL" sz="2200" dirty="0" smtClean="0"/>
              <a:t>NL – VN</a:t>
            </a:r>
          </a:p>
          <a:p>
            <a:pPr lvl="5">
              <a:buFont typeface="Wingdings" panose="05000000000000000000" pitchFamily="2" charset="2"/>
              <a:buChar char="§"/>
            </a:pPr>
            <a:r>
              <a:rPr lang="nl-NL" sz="2200" dirty="0" smtClean="0"/>
              <a:t>NL – Internationale NGO  </a:t>
            </a:r>
          </a:p>
          <a:p>
            <a:pPr lvl="5">
              <a:buFont typeface="Wingdings" panose="05000000000000000000" pitchFamily="2" charset="2"/>
              <a:buChar char="§"/>
            </a:pPr>
            <a:r>
              <a:rPr lang="nl-NL" sz="2200" dirty="0" smtClean="0"/>
              <a:t>Beleid internationaal hoofdkantoor – lokaal branchekantoor</a:t>
            </a:r>
          </a:p>
          <a:p>
            <a:endParaRPr lang="en-GB" dirty="0"/>
          </a:p>
        </p:txBody>
      </p:sp>
      <p:sp>
        <p:nvSpPr>
          <p:cNvPr id="4" name="Slide Number Placeholder 3"/>
          <p:cNvSpPr>
            <a:spLocks noGrp="1"/>
          </p:cNvSpPr>
          <p:nvPr>
            <p:ph type="sldNum" sz="quarter" idx="10"/>
          </p:nvPr>
        </p:nvSpPr>
        <p:spPr/>
        <p:txBody>
          <a:bodyPr/>
          <a:lstStyle/>
          <a:p>
            <a:fld id="{C28FB57A-0694-430C-8AB7-7A2CAEBE9D85}" type="slidenum">
              <a:rPr lang="en-GB" smtClean="0"/>
              <a:t>23</a:t>
            </a:fld>
            <a:endParaRPr lang="en-GB" dirty="0"/>
          </a:p>
        </p:txBody>
      </p:sp>
    </p:spTree>
    <p:extLst>
      <p:ext uri="{BB962C8B-B14F-4D97-AF65-F5344CB8AC3E}">
        <p14:creationId xmlns:p14="http://schemas.microsoft.com/office/powerpoint/2010/main" val="3397464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914400" rtl="0" eaLnBrk="1" latinLnBrk="0" hangingPunct="1">
              <a:buFontTx/>
              <a:buChar char="-"/>
            </a:pPr>
            <a:r>
              <a:rPr lang="nl-NL" sz="1200" kern="1200" dirty="0" smtClean="0">
                <a:solidFill>
                  <a:schemeClr val="tx1"/>
                </a:solidFill>
                <a:effectLst/>
                <a:latin typeface="+mn-lt"/>
                <a:ea typeface="+mn-ea"/>
                <a:cs typeface="+mn-cs"/>
              </a:rPr>
              <a:t>DAC </a:t>
            </a:r>
            <a:r>
              <a:rPr lang="nl-NL" sz="1200" kern="1200" dirty="0" err="1" smtClean="0">
                <a:solidFill>
                  <a:schemeClr val="tx1"/>
                </a:solidFill>
                <a:effectLst/>
                <a:latin typeface="+mn-lt"/>
                <a:ea typeface="+mn-ea"/>
                <a:cs typeface="+mn-cs"/>
              </a:rPr>
              <a:t>comite</a:t>
            </a:r>
            <a:r>
              <a:rPr lang="nl-NL" sz="1200" kern="1200" dirty="0" smtClean="0">
                <a:solidFill>
                  <a:schemeClr val="tx1"/>
                </a:solidFill>
                <a:effectLst/>
                <a:latin typeface="+mn-lt"/>
                <a:ea typeface="+mn-ea"/>
                <a:cs typeface="+mn-cs"/>
              </a:rPr>
              <a:t> van OESO (Organisatie voor Economische Samenwerking en Ontwikkeling</a:t>
            </a:r>
            <a:r>
              <a:rPr lang="nl-NL" sz="1200" kern="1200" baseline="0" dirty="0" smtClean="0">
                <a:solidFill>
                  <a:schemeClr val="tx1"/>
                </a:solidFill>
                <a:effectLst/>
                <a:latin typeface="+mn-lt"/>
                <a:ea typeface="+mn-ea"/>
                <a:cs typeface="+mn-cs"/>
              </a:rPr>
              <a:t> - </a:t>
            </a:r>
            <a:r>
              <a:rPr lang="nl-NL" sz="1200" kern="1200" dirty="0" smtClean="0">
                <a:solidFill>
                  <a:schemeClr val="tx1"/>
                </a:solidFill>
                <a:effectLst/>
                <a:latin typeface="+mn-lt"/>
                <a:ea typeface="+mn-ea"/>
                <a:cs typeface="+mn-cs"/>
              </a:rPr>
              <a:t>1959) opgericht in 1961, (Development Assistance </a:t>
            </a:r>
            <a:r>
              <a:rPr lang="nl-NL" sz="1200" kern="1200" dirty="0" err="1" smtClean="0">
                <a:solidFill>
                  <a:schemeClr val="tx1"/>
                </a:solidFill>
                <a:effectLst/>
                <a:latin typeface="+mn-lt"/>
                <a:ea typeface="+mn-ea"/>
                <a:cs typeface="+mn-cs"/>
              </a:rPr>
              <a:t>Committee</a:t>
            </a:r>
            <a:r>
              <a:rPr lang="nl-NL" sz="1200" kern="1200" dirty="0" smtClean="0">
                <a:solidFill>
                  <a:schemeClr val="tx1"/>
                </a:solidFill>
                <a:effectLst/>
                <a:latin typeface="+mn-lt"/>
                <a:ea typeface="+mn-ea"/>
                <a:cs typeface="+mn-cs"/>
              </a:rPr>
              <a:t>) </a:t>
            </a:r>
            <a:endParaRPr lang="nl-NL" sz="1200" kern="1200" baseline="0" dirty="0" smtClean="0">
              <a:solidFill>
                <a:schemeClr val="tx1"/>
              </a:solidFill>
              <a:effectLst/>
              <a:latin typeface="+mn-lt"/>
              <a:ea typeface="+mn-ea"/>
              <a:cs typeface="+mn-cs"/>
            </a:endParaRPr>
          </a:p>
          <a:p>
            <a:pPr marL="171450" indent="-171450">
              <a:buFontTx/>
              <a:buChar char="-"/>
            </a:pPr>
            <a:r>
              <a:rPr lang="nl-NL" sz="1200" kern="1200" baseline="0" dirty="0" smtClean="0">
                <a:solidFill>
                  <a:schemeClr val="tx1"/>
                </a:solidFill>
                <a:effectLst/>
                <a:latin typeface="+mn-lt"/>
                <a:ea typeface="+mn-ea"/>
                <a:cs typeface="+mn-cs"/>
              </a:rPr>
              <a:t>DAC heeft zich ontwikkeld tot het zenuwcentrum van </a:t>
            </a:r>
            <a:r>
              <a:rPr lang="nl-NL" sz="1200" kern="1200" baseline="0" dirty="0" err="1" smtClean="0">
                <a:solidFill>
                  <a:schemeClr val="tx1"/>
                </a:solidFill>
                <a:effectLst/>
                <a:latin typeface="+mn-lt"/>
                <a:ea typeface="+mn-ea"/>
                <a:cs typeface="+mn-cs"/>
              </a:rPr>
              <a:t>na-oorlogse</a:t>
            </a:r>
            <a:r>
              <a:rPr lang="nl-NL" sz="1200" kern="1200" baseline="0" dirty="0" smtClean="0">
                <a:solidFill>
                  <a:schemeClr val="tx1"/>
                </a:solidFill>
                <a:effectLst/>
                <a:latin typeface="+mn-lt"/>
                <a:ea typeface="+mn-ea"/>
                <a:cs typeface="+mn-cs"/>
              </a:rPr>
              <a:t> OS steun van het rijke noorden </a:t>
            </a:r>
            <a:r>
              <a:rPr lang="nl-NL" sz="1200" kern="1200" dirty="0" smtClean="0">
                <a:solidFill>
                  <a:schemeClr val="tx1"/>
                </a:solidFill>
                <a:effectLst/>
                <a:latin typeface="+mn-lt"/>
                <a:ea typeface="+mn-ea"/>
                <a:cs typeface="+mn-cs"/>
              </a:rPr>
              <a:t>($160 </a:t>
            </a:r>
            <a:r>
              <a:rPr lang="nl-NL" sz="1200" kern="1200" dirty="0" err="1" smtClean="0">
                <a:solidFill>
                  <a:schemeClr val="tx1"/>
                </a:solidFill>
                <a:effectLst/>
                <a:latin typeface="+mn-lt"/>
                <a:ea typeface="+mn-ea"/>
                <a:cs typeface="+mn-cs"/>
              </a:rPr>
              <a:t>mld</a:t>
            </a:r>
            <a:r>
              <a:rPr lang="nl-NL" sz="1200" kern="1200" dirty="0" smtClean="0">
                <a:solidFill>
                  <a:schemeClr val="tx1"/>
                </a:solidFill>
                <a:effectLst/>
                <a:latin typeface="+mn-lt"/>
                <a:ea typeface="+mn-ea"/>
                <a:cs typeface="+mn-cs"/>
              </a:rPr>
              <a:t> in 2020). </a:t>
            </a:r>
          </a:p>
          <a:p>
            <a:pPr marL="171450" indent="-171450">
              <a:buFontTx/>
              <a:buChar char="-"/>
            </a:pPr>
            <a:r>
              <a:rPr lang="nl-NL" sz="1200" kern="1200" dirty="0" smtClean="0">
                <a:solidFill>
                  <a:schemeClr val="tx1"/>
                </a:solidFill>
                <a:effectLst/>
                <a:latin typeface="+mn-lt"/>
                <a:ea typeface="+mn-ea"/>
                <a:cs typeface="+mn-cs"/>
              </a:rPr>
              <a:t>Belangrijke bijdrage m.b.t. het verantwoorden</a:t>
            </a:r>
            <a:r>
              <a:rPr lang="nl-NL" sz="1200" kern="1200" baseline="0" dirty="0" smtClean="0">
                <a:solidFill>
                  <a:schemeClr val="tx1"/>
                </a:solidFill>
                <a:effectLst/>
                <a:latin typeface="+mn-lt"/>
                <a:ea typeface="+mn-ea"/>
                <a:cs typeface="+mn-cs"/>
              </a:rPr>
              <a:t> van de OS fondsen </a:t>
            </a:r>
            <a:r>
              <a:rPr lang="nl-NL" sz="1200" kern="1200" dirty="0" smtClean="0">
                <a:solidFill>
                  <a:schemeClr val="tx1"/>
                </a:solidFill>
                <a:effectLst/>
                <a:latin typeface="+mn-lt"/>
                <a:ea typeface="+mn-ea"/>
                <a:cs typeface="+mn-cs"/>
              </a:rPr>
              <a:t>(ODA) met tweeledig doel: 1</a:t>
            </a:r>
            <a:r>
              <a:rPr lang="nl-NL" sz="1200" kern="1200" baseline="0" dirty="0" smtClean="0">
                <a:solidFill>
                  <a:schemeClr val="tx1"/>
                </a:solidFill>
                <a:effectLst/>
                <a:latin typeface="+mn-lt"/>
                <a:ea typeface="+mn-ea"/>
                <a:cs typeface="+mn-cs"/>
              </a:rPr>
              <a:t> – meer $ volume en 2 – effectievere hulp. </a:t>
            </a:r>
          </a:p>
          <a:p>
            <a:pPr marL="171450" indent="-171450">
              <a:buFontTx/>
              <a:buChar char="-"/>
            </a:pPr>
            <a:r>
              <a:rPr lang="nl-NL" sz="1200" kern="1200" dirty="0" smtClean="0">
                <a:solidFill>
                  <a:schemeClr val="tx1"/>
                </a:solidFill>
                <a:effectLst/>
                <a:latin typeface="+mn-lt"/>
                <a:ea typeface="+mn-ea"/>
                <a:cs typeface="+mn-cs"/>
              </a:rPr>
              <a:t>Begin jaren 90 (eind Koude Oorlog en donor-</a:t>
            </a:r>
            <a:r>
              <a:rPr lang="nl-NL" sz="1200" kern="1200" dirty="0" err="1" smtClean="0">
                <a:solidFill>
                  <a:schemeClr val="tx1"/>
                </a:solidFill>
                <a:effectLst/>
                <a:latin typeface="+mn-lt"/>
                <a:ea typeface="+mn-ea"/>
                <a:cs typeface="+mn-cs"/>
              </a:rPr>
              <a:t>fatigue</a:t>
            </a:r>
            <a:r>
              <a:rPr lang="nl-NL" sz="1200" kern="1200" dirty="0" smtClean="0">
                <a:solidFill>
                  <a:schemeClr val="tx1"/>
                </a:solidFill>
                <a:effectLst/>
                <a:latin typeface="+mn-lt"/>
                <a:ea typeface="+mn-ea"/>
                <a:cs typeface="+mn-cs"/>
              </a:rPr>
              <a:t>) kwam DAC met human development goals, die uiteindelijke leidden tot de Millennium Development Goals (</a:t>
            </a:r>
            <a:r>
              <a:rPr lang="nl-NL" sz="1200" kern="1200" dirty="0" err="1" smtClean="0">
                <a:solidFill>
                  <a:schemeClr val="tx1"/>
                </a:solidFill>
                <a:effectLst/>
                <a:latin typeface="+mn-lt"/>
                <a:ea typeface="+mn-ea"/>
                <a:cs typeface="+mn-cs"/>
              </a:rPr>
              <a:t>MDGs</a:t>
            </a:r>
            <a:r>
              <a:rPr lang="nl-NL" sz="1200" kern="1200" dirty="0" smtClean="0">
                <a:solidFill>
                  <a:schemeClr val="tx1"/>
                </a:solidFill>
                <a:effectLst/>
                <a:latin typeface="+mn-lt"/>
                <a:ea typeface="+mn-ea"/>
                <a:cs typeface="+mn-cs"/>
              </a:rPr>
              <a:t>) – die recentelijk weer hebben geleid tot de SDG. </a:t>
            </a:r>
          </a:p>
          <a:p>
            <a:pPr marL="171450" indent="-171450">
              <a:buFontTx/>
              <a:buChar char="-"/>
            </a:pPr>
            <a:r>
              <a:rPr lang="en-GB" dirty="0" smtClean="0"/>
              <a:t>DAC </a:t>
            </a:r>
            <a:r>
              <a:rPr lang="en-GB" dirty="0" err="1" smtClean="0"/>
              <a:t>heeft</a:t>
            </a:r>
            <a:r>
              <a:rPr lang="en-GB" baseline="0" dirty="0" smtClean="0"/>
              <a:t> </a:t>
            </a:r>
            <a:r>
              <a:rPr lang="en-GB" baseline="0" dirty="0" err="1" smtClean="0"/>
              <a:t>altijd</a:t>
            </a:r>
            <a:r>
              <a:rPr lang="en-GB" baseline="0" dirty="0" smtClean="0"/>
              <a:t> </a:t>
            </a:r>
            <a:r>
              <a:rPr lang="en-GB" baseline="0" dirty="0" err="1" smtClean="0"/>
              <a:t>veel</a:t>
            </a:r>
            <a:r>
              <a:rPr lang="en-GB" baseline="0" dirty="0" smtClean="0"/>
              <a:t> </a:t>
            </a:r>
            <a:r>
              <a:rPr lang="en-GB" baseline="0" dirty="0" err="1" smtClean="0"/>
              <a:t>aandacht</a:t>
            </a:r>
            <a:r>
              <a:rPr lang="en-GB" baseline="0" dirty="0" smtClean="0"/>
              <a:t> </a:t>
            </a:r>
            <a:r>
              <a:rPr lang="en-GB" baseline="0" dirty="0" err="1" smtClean="0"/>
              <a:t>besteed</a:t>
            </a:r>
            <a:r>
              <a:rPr lang="en-GB" baseline="0" dirty="0" smtClean="0"/>
              <a:t> </a:t>
            </a:r>
            <a:r>
              <a:rPr lang="en-GB" baseline="0" dirty="0" err="1" smtClean="0"/>
              <a:t>aan</a:t>
            </a:r>
            <a:r>
              <a:rPr lang="en-GB" baseline="0" dirty="0" smtClean="0"/>
              <a:t> </a:t>
            </a:r>
            <a:r>
              <a:rPr lang="en-GB" baseline="0" dirty="0" err="1" smtClean="0"/>
              <a:t>evaluatie</a:t>
            </a:r>
            <a:r>
              <a:rPr lang="en-GB" baseline="0" dirty="0" smtClean="0"/>
              <a:t> </a:t>
            </a:r>
            <a:r>
              <a:rPr lang="en-GB" baseline="0" dirty="0" err="1" smtClean="0"/>
              <a:t>en</a:t>
            </a:r>
            <a:r>
              <a:rPr lang="en-GB" baseline="0" dirty="0" smtClean="0"/>
              <a:t> </a:t>
            </a:r>
            <a:r>
              <a:rPr lang="en-GB" baseline="0" dirty="0" err="1" smtClean="0"/>
              <a:t>verantwoording</a:t>
            </a:r>
            <a:r>
              <a:rPr lang="en-GB" baseline="0" dirty="0" smtClean="0"/>
              <a:t> van de </a:t>
            </a:r>
            <a:r>
              <a:rPr lang="en-GB" baseline="0" dirty="0" err="1" smtClean="0"/>
              <a:t>uitgaven</a:t>
            </a:r>
            <a:r>
              <a:rPr lang="en-GB" baseline="0" dirty="0" smtClean="0"/>
              <a:t> </a:t>
            </a:r>
            <a:r>
              <a:rPr lang="en-GB" baseline="0" dirty="0" err="1" smtClean="0"/>
              <a:t>voor</a:t>
            </a:r>
            <a:r>
              <a:rPr lang="en-GB" baseline="0" dirty="0" smtClean="0"/>
              <a:t> OS. </a:t>
            </a:r>
            <a:r>
              <a:rPr lang="en-GB" baseline="0" dirty="0" err="1" smtClean="0"/>
              <a:t>Er</a:t>
            </a:r>
            <a:r>
              <a:rPr lang="en-GB" baseline="0" dirty="0" smtClean="0"/>
              <a:t> is </a:t>
            </a:r>
            <a:r>
              <a:rPr lang="en-GB" baseline="0" dirty="0" err="1" smtClean="0"/>
              <a:t>zelfs</a:t>
            </a:r>
            <a:r>
              <a:rPr lang="en-GB" baseline="0" dirty="0" smtClean="0"/>
              <a:t> </a:t>
            </a:r>
            <a:r>
              <a:rPr lang="en-GB" baseline="0" dirty="0" err="1" smtClean="0"/>
              <a:t>een</a:t>
            </a:r>
            <a:r>
              <a:rPr lang="en-GB" baseline="0" dirty="0" smtClean="0"/>
              <a:t> apart </a:t>
            </a:r>
            <a:r>
              <a:rPr lang="en-GB" baseline="0" dirty="0" err="1" smtClean="0"/>
              <a:t>evaluatoren</a:t>
            </a:r>
            <a:r>
              <a:rPr lang="en-GB" baseline="0" dirty="0" smtClean="0"/>
              <a:t> network (</a:t>
            </a:r>
            <a:r>
              <a:rPr lang="en-GB" baseline="0" dirty="0" err="1" smtClean="0"/>
              <a:t>EvalNet</a:t>
            </a:r>
            <a:r>
              <a:rPr lang="en-GB" baseline="0" dirty="0" smtClean="0"/>
              <a:t>) </a:t>
            </a:r>
            <a:r>
              <a:rPr lang="en-GB" baseline="0" dirty="0" err="1" smtClean="0"/>
              <a:t>dat</a:t>
            </a:r>
            <a:r>
              <a:rPr lang="en-GB" baseline="0" dirty="0" smtClean="0"/>
              <a:t> tot </a:t>
            </a:r>
            <a:r>
              <a:rPr lang="en-GB" baseline="0" dirty="0" err="1" smtClean="0"/>
              <a:t>doel</a:t>
            </a:r>
            <a:r>
              <a:rPr lang="en-GB" baseline="0" dirty="0" smtClean="0"/>
              <a:t> </a:t>
            </a:r>
            <a:r>
              <a:rPr lang="en-GB" baseline="0" dirty="0" err="1" smtClean="0"/>
              <a:t>heeft</a:t>
            </a:r>
            <a:r>
              <a:rPr lang="en-GB" baseline="0" dirty="0" smtClean="0"/>
              <a:t> de </a:t>
            </a:r>
            <a:r>
              <a:rPr lang="en-GB" baseline="0" dirty="0" err="1" smtClean="0"/>
              <a:t>kwaliteit</a:t>
            </a:r>
            <a:r>
              <a:rPr lang="en-GB" baseline="0" dirty="0" smtClean="0"/>
              <a:t> van </a:t>
            </a:r>
            <a:r>
              <a:rPr lang="en-GB" baseline="0" dirty="0" err="1" smtClean="0"/>
              <a:t>evaluaties</a:t>
            </a:r>
            <a:r>
              <a:rPr lang="en-GB" baseline="0" dirty="0" smtClean="0"/>
              <a:t> continue te </a:t>
            </a:r>
            <a:r>
              <a:rPr lang="en-GB" baseline="0" dirty="0" err="1" smtClean="0"/>
              <a:t>verbeteren</a:t>
            </a:r>
            <a:r>
              <a:rPr lang="en-GB" baseline="0" dirty="0" smtClean="0"/>
              <a:t>.     </a:t>
            </a:r>
            <a:r>
              <a:rPr lang="en-GB" baseline="0" dirty="0" smtClean="0">
                <a:sym typeface="Wingdings" panose="05000000000000000000" pitchFamily="2" charset="2"/>
              </a:rPr>
              <a:t> slide 2</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28FB57A-0694-430C-8AB7-7A2CAEBE9D85}" type="slidenum">
              <a:rPr lang="en-GB" smtClean="0"/>
              <a:t>6</a:t>
            </a:fld>
            <a:endParaRPr lang="en-GB" dirty="0"/>
          </a:p>
        </p:txBody>
      </p:sp>
    </p:spTree>
    <p:extLst>
      <p:ext uri="{BB962C8B-B14F-4D97-AF65-F5344CB8AC3E}">
        <p14:creationId xmlns:p14="http://schemas.microsoft.com/office/powerpoint/2010/main" val="309697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NB. </a:t>
            </a:r>
            <a:r>
              <a:rPr lang="es-ES" sz="1200" kern="1200" dirty="0" err="1" smtClean="0">
                <a:solidFill>
                  <a:schemeClr val="tx1"/>
                </a:solidFill>
                <a:effectLst/>
                <a:latin typeface="+mn-lt"/>
                <a:ea typeface="+mn-ea"/>
                <a:cs typeface="+mn-cs"/>
              </a:rPr>
              <a:t>Bedenk</a:t>
            </a:r>
            <a:r>
              <a:rPr lang="es-ES" sz="1200" kern="1200" baseline="0" dirty="0" smtClean="0">
                <a:solidFill>
                  <a:schemeClr val="tx1"/>
                </a:solidFill>
                <a:effectLst/>
                <a:latin typeface="+mn-lt"/>
                <a:ea typeface="+mn-ea"/>
                <a:cs typeface="+mn-cs"/>
              </a:rPr>
              <a:t> je </a:t>
            </a:r>
            <a:r>
              <a:rPr lang="es-ES" sz="1200" kern="1200" baseline="0" dirty="0" err="1" smtClean="0">
                <a:solidFill>
                  <a:schemeClr val="tx1"/>
                </a:solidFill>
                <a:effectLst/>
                <a:latin typeface="+mn-lt"/>
                <a:ea typeface="+mn-ea"/>
                <a:cs typeface="+mn-cs"/>
              </a:rPr>
              <a:t>dat</a:t>
            </a:r>
            <a:r>
              <a:rPr lang="es-ES" sz="1200" kern="1200" baseline="0" dirty="0" smtClean="0">
                <a:solidFill>
                  <a:schemeClr val="tx1"/>
                </a:solidFill>
                <a:effectLst/>
                <a:latin typeface="+mn-lt"/>
                <a:ea typeface="+mn-ea"/>
                <a:cs typeface="+mn-cs"/>
              </a:rPr>
              <a:t> je </a:t>
            </a:r>
            <a:r>
              <a:rPr lang="es-ES" sz="1200" kern="1200" baseline="0" dirty="0" err="1" smtClean="0">
                <a:solidFill>
                  <a:schemeClr val="tx1"/>
                </a:solidFill>
                <a:effectLst/>
                <a:latin typeface="+mn-lt"/>
                <a:ea typeface="+mn-ea"/>
                <a:cs typeface="+mn-cs"/>
              </a:rPr>
              <a:t>niet</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altijd</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alle</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criteria</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hoeft</a:t>
            </a:r>
            <a:r>
              <a:rPr lang="es-ES" sz="1200" kern="1200" baseline="0" dirty="0" smtClean="0">
                <a:solidFill>
                  <a:schemeClr val="tx1"/>
                </a:solidFill>
                <a:effectLst/>
                <a:latin typeface="+mn-lt"/>
                <a:ea typeface="+mn-ea"/>
                <a:cs typeface="+mn-cs"/>
              </a:rPr>
              <a:t> toe te </a:t>
            </a:r>
            <a:r>
              <a:rPr lang="es-ES" sz="1200" kern="1200" baseline="0" dirty="0" err="1" smtClean="0">
                <a:solidFill>
                  <a:schemeClr val="tx1"/>
                </a:solidFill>
                <a:effectLst/>
                <a:latin typeface="+mn-lt"/>
                <a:ea typeface="+mn-ea"/>
                <a:cs typeface="+mn-cs"/>
              </a:rPr>
              <a:t>passen</a:t>
            </a:r>
            <a:r>
              <a:rPr lang="es-ES" sz="1200" kern="1200" baseline="0" dirty="0" smtClean="0">
                <a:solidFill>
                  <a:schemeClr val="tx1"/>
                </a:solidFill>
                <a:effectLst/>
                <a:latin typeface="+mn-lt"/>
                <a:ea typeface="+mn-ea"/>
                <a:cs typeface="+mn-cs"/>
              </a:rPr>
              <a:t>. </a:t>
            </a:r>
            <a:r>
              <a:rPr lang="nl-NL" baseline="0" dirty="0" smtClean="0"/>
              <a:t>Bij klimaatfinanciering keken we alleen naar </a:t>
            </a:r>
            <a:r>
              <a:rPr lang="nl-NL" b="1" baseline="0" dirty="0" smtClean="0"/>
              <a:t>relevantie en coherentie </a:t>
            </a:r>
            <a:r>
              <a:rPr lang="nl-NL" baseline="0" dirty="0" smtClean="0"/>
              <a:t>(NL beleid – internationale doelen)</a:t>
            </a:r>
          </a:p>
          <a:p>
            <a:endParaRPr lang="nl-NL" sz="1200" kern="1200" baseline="0" dirty="0" smtClean="0">
              <a:solidFill>
                <a:schemeClr val="tx1"/>
              </a:solidFill>
              <a:effectLst/>
              <a:latin typeface="+mn-lt"/>
              <a:ea typeface="+mn-ea"/>
              <a:cs typeface="+mn-cs"/>
            </a:endParaRPr>
          </a:p>
          <a:p>
            <a:r>
              <a:rPr lang="nl-NL" sz="1200" kern="1200" baseline="0" dirty="0" smtClean="0">
                <a:solidFill>
                  <a:schemeClr val="tx1"/>
                </a:solidFill>
                <a:effectLst/>
                <a:latin typeface="+mn-lt"/>
                <a:ea typeface="+mn-ea"/>
                <a:cs typeface="+mn-cs"/>
              </a:rPr>
              <a:t>Deze presentatie: </a:t>
            </a:r>
            <a:r>
              <a:rPr lang="es-ES" sz="1200" kern="1200" dirty="0" smtClean="0">
                <a:solidFill>
                  <a:schemeClr val="tx1"/>
                </a:solidFill>
                <a:effectLst/>
                <a:latin typeface="+mn-lt"/>
                <a:ea typeface="+mn-ea"/>
                <a:cs typeface="+mn-cs"/>
              </a:rPr>
              <a:t>PCD en PCSD (BCO en BCDO), </a:t>
            </a:r>
            <a:r>
              <a:rPr lang="es-ES" sz="1200" kern="1200" dirty="0" err="1" smtClean="0">
                <a:solidFill>
                  <a:schemeClr val="tx1"/>
                </a:solidFill>
                <a:effectLst/>
                <a:latin typeface="+mn-lt"/>
                <a:ea typeface="+mn-ea"/>
                <a:cs typeface="+mn-cs"/>
              </a:rPr>
              <a:t>context</a:t>
            </a:r>
            <a:r>
              <a:rPr lang="es-ES" sz="1200" kern="1200" dirty="0" smtClean="0">
                <a:solidFill>
                  <a:schemeClr val="tx1"/>
                </a:solidFill>
                <a:effectLst/>
                <a:latin typeface="+mn-lt"/>
                <a:ea typeface="+mn-ea"/>
                <a:cs typeface="+mn-cs"/>
              </a:rPr>
              <a:t> van </a:t>
            </a:r>
            <a:r>
              <a:rPr lang="es-ES" sz="1200" kern="1200" dirty="0" err="1" smtClean="0">
                <a:solidFill>
                  <a:schemeClr val="tx1"/>
                </a:solidFill>
                <a:effectLst/>
                <a:latin typeface="+mn-lt"/>
                <a:ea typeface="+mn-ea"/>
                <a:cs typeface="+mn-cs"/>
              </a:rPr>
              <a:t>SDGs</a:t>
            </a:r>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Coherentie DAC criterium: intern, extern, qua tijd en plaats</a:t>
            </a:r>
          </a:p>
          <a:p>
            <a:pPr lvl="0"/>
            <a:r>
              <a:rPr lang="nl-NL" sz="1200" kern="1200" dirty="0" smtClean="0">
                <a:solidFill>
                  <a:schemeClr val="tx1"/>
                </a:solidFill>
                <a:effectLst/>
                <a:latin typeface="+mn-lt"/>
                <a:ea typeface="+mn-ea"/>
                <a:cs typeface="+mn-cs"/>
              </a:rPr>
              <a:t>Synergie en </a:t>
            </a:r>
            <a:r>
              <a:rPr lang="nl-NL" sz="1200" kern="1200" dirty="0" err="1" smtClean="0">
                <a:solidFill>
                  <a:schemeClr val="tx1"/>
                </a:solidFill>
                <a:effectLst/>
                <a:latin typeface="+mn-lt"/>
                <a:ea typeface="+mn-ea"/>
                <a:cs typeface="+mn-cs"/>
              </a:rPr>
              <a:t>trade-offs</a:t>
            </a:r>
            <a:r>
              <a:rPr lang="nl-NL" sz="1200" kern="1200" dirty="0" smtClean="0">
                <a:solidFill>
                  <a:schemeClr val="tx1"/>
                </a:solidFill>
                <a:effectLst/>
                <a:latin typeface="+mn-lt"/>
                <a:ea typeface="+mn-ea"/>
                <a:cs typeface="+mn-cs"/>
              </a:rPr>
              <a:t>, belangenafweging</a:t>
            </a:r>
          </a:p>
          <a:p>
            <a:pPr lvl="0"/>
            <a:r>
              <a:rPr lang="nl-NL" sz="1200" kern="1200" dirty="0" smtClean="0">
                <a:solidFill>
                  <a:schemeClr val="tx1"/>
                </a:solidFill>
                <a:effectLst/>
                <a:latin typeface="+mn-lt"/>
                <a:ea typeface="+mn-ea"/>
                <a:cs typeface="+mn-cs"/>
              </a:rPr>
              <a:t>Hoe IOB het nu meeneemt in coherentie (BD2) studie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Hoe IOB het in BD1 meenam</a:t>
            </a:r>
          </a:p>
          <a:p>
            <a:pPr lvl="0"/>
            <a:endParaRPr lang="nl-NL" sz="1200" kern="1200" dirty="0" smtClean="0">
              <a:solidFill>
                <a:schemeClr val="tx1"/>
              </a:solidFill>
              <a:effectLst/>
              <a:latin typeface="+mn-lt"/>
              <a:ea typeface="+mn-ea"/>
              <a:cs typeface="+mn-cs"/>
            </a:endParaRPr>
          </a:p>
          <a:p>
            <a:pPr lvl="0"/>
            <a:r>
              <a:rPr lang="nl-NL" sz="1200" kern="1200" dirty="0" err="1" smtClean="0">
                <a:solidFill>
                  <a:schemeClr val="tx1"/>
                </a:solidFill>
                <a:effectLst/>
                <a:latin typeface="+mn-lt"/>
                <a:ea typeface="+mn-ea"/>
                <a:cs typeface="+mn-cs"/>
              </a:rPr>
              <a:t>Evt</a:t>
            </a:r>
            <a:r>
              <a:rPr lang="nl-NL" sz="1200" kern="1200" dirty="0" smtClean="0">
                <a:solidFill>
                  <a:schemeClr val="tx1"/>
                </a:solidFill>
                <a:effectLst/>
                <a:latin typeface="+mn-lt"/>
                <a:ea typeface="+mn-ea"/>
                <a:cs typeface="+mn-cs"/>
              </a:rPr>
              <a:t>: Voorbeeld van evaluatievraag die opkomt in Bangladesh en eentje rond klimaat</a:t>
            </a:r>
          </a:p>
          <a:p>
            <a:endParaRPr lang="nl-NL" dirty="0"/>
          </a:p>
        </p:txBody>
      </p:sp>
      <p:sp>
        <p:nvSpPr>
          <p:cNvPr id="4" name="Slide Number Placeholder 3"/>
          <p:cNvSpPr>
            <a:spLocks noGrp="1"/>
          </p:cNvSpPr>
          <p:nvPr>
            <p:ph type="sldNum" sz="quarter" idx="10"/>
          </p:nvPr>
        </p:nvSpPr>
        <p:spPr/>
        <p:txBody>
          <a:bodyPr/>
          <a:lstStyle/>
          <a:p>
            <a:fld id="{7610B95E-15E0-4E41-A6F1-3F7B74C1C7B6}" type="slidenum">
              <a:rPr lang="nl-NL" smtClean="0"/>
              <a:t>24</a:t>
            </a:fld>
            <a:endParaRPr lang="nl-NL"/>
          </a:p>
        </p:txBody>
      </p:sp>
    </p:spTree>
    <p:extLst>
      <p:ext uri="{BB962C8B-B14F-4D97-AF65-F5344CB8AC3E}">
        <p14:creationId xmlns:p14="http://schemas.microsoft.com/office/powerpoint/2010/main" val="1658683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t>BCO: Do no harm</a:t>
            </a:r>
            <a:r>
              <a:rPr lang="en-US" sz="1200" dirty="0" smtClean="0"/>
              <a:t>, </a:t>
            </a:r>
            <a:r>
              <a:rPr lang="en-US" sz="1200" dirty="0" err="1" smtClean="0"/>
              <a:t>effecten</a:t>
            </a:r>
            <a:r>
              <a:rPr lang="en-US" sz="1200" dirty="0" smtClean="0"/>
              <a:t> van NL </a:t>
            </a:r>
            <a:r>
              <a:rPr lang="en-US" sz="1200" dirty="0" err="1" smtClean="0"/>
              <a:t>beleid</a:t>
            </a:r>
            <a:r>
              <a:rPr lang="en-US" sz="1200" dirty="0" smtClean="0"/>
              <a:t> elders, </a:t>
            </a:r>
            <a:r>
              <a:rPr lang="en-US" sz="1200" dirty="0" err="1" smtClean="0"/>
              <a:t>vooral</a:t>
            </a:r>
            <a:r>
              <a:rPr lang="en-US" sz="1200" dirty="0" smtClean="0"/>
              <a:t> op </a:t>
            </a:r>
            <a:r>
              <a:rPr lang="en-US" sz="1200" dirty="0" err="1" smtClean="0"/>
              <a:t>ontwikkelingslanden</a:t>
            </a:r>
            <a:r>
              <a:rPr lang="en-US" sz="1200" dirty="0" smtClean="0"/>
              <a:t>.</a:t>
            </a:r>
            <a:r>
              <a:rPr lang="en-US" sz="1200" baseline="0" dirty="0" smtClean="0"/>
              <a:t> Handel </a:t>
            </a:r>
            <a:r>
              <a:rPr lang="en-US" sz="1200" baseline="0" dirty="0" err="1" smtClean="0"/>
              <a:t>en</a:t>
            </a:r>
            <a:r>
              <a:rPr lang="en-US" sz="1200" baseline="0" dirty="0" smtClean="0"/>
              <a:t> </a:t>
            </a:r>
            <a:r>
              <a:rPr lang="en-US" sz="1200" baseline="0" dirty="0" err="1" smtClean="0"/>
              <a:t>landbouw</a:t>
            </a:r>
            <a:r>
              <a:rPr lang="en-US" sz="1200" baseline="0" dirty="0" smtClean="0"/>
              <a:t>, subsidies, </a:t>
            </a:r>
            <a:r>
              <a:rPr lang="en-US" sz="1200" baseline="0" dirty="0" err="1" smtClean="0"/>
              <a:t>problemen</a:t>
            </a:r>
            <a:r>
              <a:rPr lang="en-US" sz="1200" baseline="0" dirty="0" smtClean="0"/>
              <a:t> in </a:t>
            </a:r>
            <a:r>
              <a:rPr lang="en-US" sz="1200" baseline="0" dirty="0" err="1" smtClean="0"/>
              <a:t>ontwikkelingslanden</a:t>
            </a:r>
            <a:r>
              <a:rPr lang="en-US" sz="1200" baseline="0" dirty="0" smtClean="0"/>
              <a:t>.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BCDO: </a:t>
            </a:r>
            <a:r>
              <a:rPr lang="en-US" sz="1200" i="1" dirty="0" smtClean="0"/>
              <a:t>Do good</a:t>
            </a:r>
            <a:r>
              <a:rPr lang="en-US" sz="1200" dirty="0" smtClean="0"/>
              <a:t>, </a:t>
            </a:r>
            <a:r>
              <a:rPr lang="en-US" sz="1200" dirty="0" err="1" smtClean="0"/>
              <a:t>ook</a:t>
            </a:r>
            <a:r>
              <a:rPr lang="en-US" sz="1200" dirty="0" smtClean="0"/>
              <a:t> </a:t>
            </a:r>
            <a:r>
              <a:rPr lang="en-US" sz="1200" dirty="0" err="1" smtClean="0"/>
              <a:t>effecten</a:t>
            </a:r>
            <a:r>
              <a:rPr lang="en-US" sz="1200" dirty="0" smtClean="0"/>
              <a:t> </a:t>
            </a:r>
            <a:r>
              <a:rPr lang="en-US" sz="1200" dirty="0" err="1" smtClean="0"/>
              <a:t>voor</a:t>
            </a:r>
            <a:r>
              <a:rPr lang="en-US" sz="1200" dirty="0" smtClean="0"/>
              <a:t> </a:t>
            </a:r>
            <a:r>
              <a:rPr lang="en-US" sz="1200" dirty="0" err="1" smtClean="0"/>
              <a:t>toekomstige</a:t>
            </a:r>
            <a:r>
              <a:rPr lang="en-US" sz="1200" dirty="0" smtClean="0"/>
              <a:t> </a:t>
            </a:r>
            <a:r>
              <a:rPr lang="en-US" sz="1200" dirty="0" err="1" smtClean="0"/>
              <a:t>generaties</a:t>
            </a:r>
            <a:r>
              <a:rPr lang="en-US" sz="1200" dirty="0" smtClean="0"/>
              <a:t>, milieu </a:t>
            </a:r>
            <a:r>
              <a:rPr lang="en-US" sz="1200" dirty="0" err="1" smtClean="0"/>
              <a:t>en</a:t>
            </a:r>
            <a:r>
              <a:rPr lang="en-US" sz="1200" dirty="0" smtClean="0"/>
              <a:t> </a:t>
            </a:r>
            <a:r>
              <a:rPr lang="en-US" sz="1200" dirty="0" err="1" smtClean="0"/>
              <a:t>klimaat</a:t>
            </a:r>
            <a:r>
              <a:rPr lang="en-US" sz="1200" dirty="0" smtClean="0"/>
              <a:t> – </a:t>
            </a:r>
            <a:r>
              <a:rPr lang="en-US" sz="1200" dirty="0" err="1" smtClean="0"/>
              <a:t>hangt</a:t>
            </a:r>
            <a:r>
              <a:rPr lang="en-US" sz="1200" dirty="0" smtClean="0"/>
              <a:t> </a:t>
            </a:r>
            <a:r>
              <a:rPr lang="en-US" sz="1200" dirty="0" err="1" smtClean="0"/>
              <a:t>samen</a:t>
            </a:r>
            <a:r>
              <a:rPr lang="en-US" sz="1200" dirty="0" smtClean="0"/>
              <a:t> met Sustainable</a:t>
            </a:r>
            <a:r>
              <a:rPr lang="en-US" sz="1200" baseline="0" dirty="0" smtClean="0"/>
              <a:t> Development Goals, </a:t>
            </a:r>
            <a:r>
              <a:rPr lang="en-US" sz="1200" baseline="0" dirty="0" err="1" smtClean="0"/>
              <a:t>waarover</a:t>
            </a:r>
            <a:r>
              <a:rPr lang="en-US" sz="1200" baseline="0" dirty="0" smtClean="0"/>
              <a:t> zo </a:t>
            </a:r>
            <a:r>
              <a:rPr lang="en-US" sz="1200" baseline="0" dirty="0" err="1" smtClean="0"/>
              <a:t>dadelijk</a:t>
            </a:r>
            <a:r>
              <a:rPr lang="en-US" sz="1200" baseline="0" dirty="0" smtClean="0"/>
              <a:t> </a:t>
            </a:r>
            <a:r>
              <a:rPr lang="en-US" sz="1200" baseline="0" dirty="0" err="1" smtClean="0"/>
              <a:t>meer</a:t>
            </a:r>
            <a:r>
              <a:rPr lang="en-US" sz="1200" baseline="0" dirty="0" smtClean="0"/>
              <a:t>.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DAC </a:t>
            </a:r>
            <a:r>
              <a:rPr lang="en-US" sz="1200" dirty="0" err="1" smtClean="0"/>
              <a:t>Criterium</a:t>
            </a:r>
            <a:r>
              <a:rPr lang="en-US" sz="1200" dirty="0" smtClean="0"/>
              <a:t>, </a:t>
            </a:r>
            <a:r>
              <a:rPr lang="en-US" sz="1200" dirty="0" err="1" smtClean="0"/>
              <a:t>zoals</a:t>
            </a:r>
            <a:r>
              <a:rPr lang="en-US" sz="1200" dirty="0" smtClean="0"/>
              <a:t> Rob </a:t>
            </a:r>
            <a:r>
              <a:rPr lang="en-US" sz="1200" dirty="0" err="1" smtClean="0"/>
              <a:t>vertelde</a:t>
            </a:r>
            <a:r>
              <a:rPr lang="en-US" sz="1200" baseline="0" dirty="0" smtClean="0"/>
              <a:t> </a:t>
            </a:r>
            <a:r>
              <a:rPr lang="en-US" sz="1200" baseline="0" dirty="0" err="1" smtClean="0"/>
              <a:t>betreft</a:t>
            </a:r>
            <a:r>
              <a:rPr lang="en-US" sz="1200" baseline="0" dirty="0" smtClean="0"/>
              <a:t> de </a:t>
            </a:r>
            <a:r>
              <a:rPr lang="nl-NL" sz="1200" dirty="0" smtClean="0"/>
              <a:t>samenhang van de interventie met andere interventies, de </a:t>
            </a:r>
            <a:r>
              <a:rPr lang="nl-NL" sz="1200" i="1" dirty="0" smtClean="0"/>
              <a:t>fit </a:t>
            </a:r>
            <a:r>
              <a:rPr lang="nl-NL" sz="1200" i="0" dirty="0" smtClean="0"/>
              <a:t>met andere</a:t>
            </a:r>
            <a:r>
              <a:rPr lang="nl-NL" sz="1200" i="0" baseline="0" dirty="0" smtClean="0"/>
              <a:t> interventies, beleid, spelers, processen</a:t>
            </a:r>
            <a:r>
              <a:rPr lang="nl-NL" sz="1200" i="0" dirty="0" smtClean="0"/>
              <a:t>. </a:t>
            </a:r>
            <a:endParaRPr lang="en-US" sz="1200" i="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dirty="0" smtClean="0"/>
              <a:t>BHOS nota’s 2013,</a:t>
            </a:r>
            <a:r>
              <a:rPr lang="en-US" baseline="0" dirty="0" smtClean="0"/>
              <a:t> 2018</a:t>
            </a:r>
          </a:p>
          <a:p>
            <a:r>
              <a:rPr lang="en-US" baseline="0" dirty="0" err="1" smtClean="0"/>
              <a:t>Actieplan</a:t>
            </a:r>
            <a:r>
              <a:rPr lang="en-US" baseline="0" dirty="0" smtClean="0"/>
              <a:t> </a:t>
            </a:r>
            <a:r>
              <a:rPr lang="en-US" baseline="0" dirty="0" err="1" smtClean="0"/>
              <a:t>beleidscoherentie</a:t>
            </a:r>
            <a:r>
              <a:rPr lang="en-US" baseline="0" dirty="0" smtClean="0"/>
              <a:t> </a:t>
            </a:r>
            <a:r>
              <a:rPr lang="en-US" baseline="0" dirty="0" err="1" smtClean="0"/>
              <a:t>voor</a:t>
            </a:r>
            <a:r>
              <a:rPr lang="en-US" baseline="0" dirty="0" smtClean="0"/>
              <a:t> </a:t>
            </a:r>
            <a:r>
              <a:rPr lang="en-US" baseline="0" dirty="0" err="1" smtClean="0"/>
              <a:t>ontwikkeling</a:t>
            </a:r>
            <a:r>
              <a:rPr lang="en-US" baseline="0" dirty="0" smtClean="0"/>
              <a:t> (2016), </a:t>
            </a:r>
            <a:r>
              <a:rPr lang="en-US" baseline="0" dirty="0" err="1" smtClean="0"/>
              <a:t>herziene</a:t>
            </a:r>
            <a:r>
              <a:rPr lang="en-US" baseline="0" dirty="0" smtClean="0"/>
              <a:t> </a:t>
            </a:r>
            <a:r>
              <a:rPr lang="en-US" baseline="0" dirty="0" err="1" smtClean="0"/>
              <a:t>actieplan</a:t>
            </a:r>
            <a:r>
              <a:rPr lang="en-US" baseline="0" dirty="0" smtClean="0"/>
              <a:t> </a:t>
            </a:r>
            <a:r>
              <a:rPr lang="en-US" baseline="0" dirty="0" err="1" smtClean="0"/>
              <a:t>beleidscoherentie</a:t>
            </a:r>
            <a:r>
              <a:rPr lang="en-US" baseline="0" dirty="0" smtClean="0"/>
              <a:t> </a:t>
            </a:r>
            <a:r>
              <a:rPr lang="en-US" baseline="0" dirty="0" err="1" smtClean="0"/>
              <a:t>voor</a:t>
            </a:r>
            <a:r>
              <a:rPr lang="en-US" baseline="0" dirty="0" smtClean="0"/>
              <a:t> </a:t>
            </a:r>
            <a:r>
              <a:rPr lang="en-US" baseline="0" dirty="0" err="1" smtClean="0"/>
              <a:t>ontwikkeling</a:t>
            </a:r>
            <a:r>
              <a:rPr lang="en-US" baseline="0" dirty="0" smtClean="0"/>
              <a:t> (2018)</a:t>
            </a:r>
          </a:p>
          <a:p>
            <a:r>
              <a:rPr lang="en-US" baseline="0" dirty="0" err="1" smtClean="0"/>
              <a:t>Thema’s</a:t>
            </a:r>
            <a:r>
              <a:rPr lang="en-US" baseline="0" dirty="0" smtClean="0"/>
              <a:t> </a:t>
            </a:r>
            <a:r>
              <a:rPr lang="en-US" baseline="0" dirty="0" err="1" smtClean="0"/>
              <a:t>o.a</a:t>
            </a:r>
            <a:r>
              <a:rPr lang="en-US" baseline="0" dirty="0" smtClean="0"/>
              <a:t>. </a:t>
            </a:r>
            <a:r>
              <a:rPr lang="en-US" baseline="0" dirty="0" err="1" smtClean="0"/>
              <a:t>handelsverdragen</a:t>
            </a:r>
            <a:r>
              <a:rPr lang="en-US" baseline="0" dirty="0" smtClean="0"/>
              <a:t>, </a:t>
            </a:r>
            <a:r>
              <a:rPr lang="en-US" baseline="0" dirty="0" err="1" smtClean="0"/>
              <a:t>belastingen</a:t>
            </a:r>
            <a:r>
              <a:rPr lang="en-US" baseline="0" dirty="0" smtClean="0"/>
              <a:t>, </a:t>
            </a:r>
            <a:r>
              <a:rPr lang="en-US" baseline="0" dirty="0" err="1" smtClean="0"/>
              <a:t>klimaat</a:t>
            </a:r>
            <a:r>
              <a:rPr lang="en-US" baseline="0" dirty="0" smtClean="0"/>
              <a:t>, TRIPS/</a:t>
            </a:r>
            <a:r>
              <a:rPr lang="en-US" baseline="0" dirty="0" err="1" smtClean="0"/>
              <a:t>medicijnen</a:t>
            </a:r>
            <a:endParaRPr lang="en-US" baseline="0" dirty="0" smtClean="0"/>
          </a:p>
          <a:p>
            <a:r>
              <a:rPr lang="en-US" baseline="0" dirty="0" err="1" smtClean="0"/>
              <a:t>Coherentie</a:t>
            </a:r>
            <a:r>
              <a:rPr lang="en-US" baseline="0" dirty="0" smtClean="0"/>
              <a:t> </a:t>
            </a:r>
            <a:r>
              <a:rPr lang="en-US" baseline="0" dirty="0" err="1" smtClean="0"/>
              <a:t>als</a:t>
            </a:r>
            <a:r>
              <a:rPr lang="en-US" baseline="0" dirty="0" smtClean="0"/>
              <a:t> DAC </a:t>
            </a:r>
            <a:r>
              <a:rPr lang="en-US" baseline="0" dirty="0" err="1" smtClean="0"/>
              <a:t>evaluatiecriterium</a:t>
            </a:r>
            <a:r>
              <a:rPr lang="en-US" baseline="0" dirty="0" smtClean="0"/>
              <a:t> – </a:t>
            </a:r>
            <a:r>
              <a:rPr lang="en-US" baseline="0" dirty="0" err="1" smtClean="0"/>
              <a:t>daarover</a:t>
            </a:r>
            <a:r>
              <a:rPr lang="en-US" baseline="0" dirty="0" smtClean="0"/>
              <a:t> </a:t>
            </a:r>
            <a:r>
              <a:rPr lang="en-US" baseline="0" dirty="0" err="1" smtClean="0"/>
              <a:t>gaat</a:t>
            </a:r>
            <a:r>
              <a:rPr lang="en-US" baseline="0" dirty="0" smtClean="0"/>
              <a:t> de rest van </a:t>
            </a:r>
            <a:r>
              <a:rPr lang="en-US" baseline="0" dirty="0" err="1" smtClean="0"/>
              <a:t>deze</a:t>
            </a:r>
            <a:r>
              <a:rPr lang="en-US" baseline="0" dirty="0" smtClean="0"/>
              <a:t> </a:t>
            </a:r>
            <a:r>
              <a:rPr lang="en-US" baseline="0" dirty="0" err="1" smtClean="0"/>
              <a:t>presentatie</a:t>
            </a:r>
            <a:r>
              <a:rPr lang="en-US" baseline="0" dirty="0" smtClean="0"/>
              <a:t>.</a:t>
            </a:r>
            <a:endParaRPr lang="nl-NL" dirty="0"/>
          </a:p>
        </p:txBody>
      </p:sp>
      <p:sp>
        <p:nvSpPr>
          <p:cNvPr id="4" name="Slide Number Placeholder 3"/>
          <p:cNvSpPr>
            <a:spLocks noGrp="1"/>
          </p:cNvSpPr>
          <p:nvPr>
            <p:ph type="sldNum" sz="quarter" idx="10"/>
          </p:nvPr>
        </p:nvSpPr>
        <p:spPr/>
        <p:txBody>
          <a:bodyPr/>
          <a:lstStyle/>
          <a:p>
            <a:fld id="{7610B95E-15E0-4E41-A6F1-3F7B74C1C7B6}" type="slidenum">
              <a:rPr lang="nl-NL" smtClean="0"/>
              <a:t>25</a:t>
            </a:fld>
            <a:endParaRPr lang="nl-NL"/>
          </a:p>
        </p:txBody>
      </p:sp>
    </p:spTree>
    <p:extLst>
      <p:ext uri="{BB962C8B-B14F-4D97-AF65-F5344CB8AC3E}">
        <p14:creationId xmlns:p14="http://schemas.microsoft.com/office/powerpoint/2010/main" val="243369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2015, met de 2030 Agenda </a:t>
            </a:r>
            <a:r>
              <a:rPr lang="en-US" dirty="0" err="1" smtClean="0"/>
              <a:t>voor</a:t>
            </a:r>
            <a:r>
              <a:rPr lang="en-US" dirty="0" smtClean="0"/>
              <a:t> </a:t>
            </a:r>
            <a:r>
              <a:rPr lang="en-US" dirty="0" err="1" smtClean="0"/>
              <a:t>duurzame</a:t>
            </a:r>
            <a:r>
              <a:rPr lang="en-US" baseline="0" dirty="0" smtClean="0"/>
              <a:t> </a:t>
            </a:r>
            <a:r>
              <a:rPr lang="en-US" baseline="0" dirty="0" err="1" smtClean="0"/>
              <a:t>ontwikkeling</a:t>
            </a:r>
            <a:r>
              <a:rPr lang="en-US" baseline="0" dirty="0" smtClean="0"/>
              <a:t> </a:t>
            </a:r>
            <a:r>
              <a:rPr lang="en-US" baseline="0" dirty="0" err="1" smtClean="0"/>
              <a:t>en</a:t>
            </a:r>
            <a:r>
              <a:rPr lang="en-US" baseline="0" dirty="0" smtClean="0"/>
              <a:t> de SDGs, </a:t>
            </a:r>
            <a:r>
              <a:rPr lang="en-US" baseline="0" dirty="0" err="1" smtClean="0"/>
              <a:t>werden</a:t>
            </a:r>
            <a:r>
              <a:rPr lang="en-US" baseline="0" dirty="0" smtClean="0"/>
              <a:t> de </a:t>
            </a:r>
            <a:r>
              <a:rPr lang="en-US" baseline="0" dirty="0" err="1" smtClean="0"/>
              <a:t>ontwikkelingsdoelen</a:t>
            </a:r>
            <a:r>
              <a:rPr lang="en-US" baseline="0" dirty="0" smtClean="0"/>
              <a:t> ‘ </a:t>
            </a:r>
            <a:r>
              <a:rPr lang="en-US" baseline="0" dirty="0" err="1" smtClean="0"/>
              <a:t>duurzaam</a:t>
            </a:r>
            <a:r>
              <a:rPr lang="en-US" baseline="0" dirty="0" smtClean="0"/>
              <a:t>’ </a:t>
            </a:r>
            <a:r>
              <a:rPr lang="en-US" baseline="0" dirty="0" err="1" smtClean="0"/>
              <a:t>en</a:t>
            </a:r>
            <a:r>
              <a:rPr lang="en-US" baseline="0" dirty="0" smtClean="0"/>
              <a:t> </a:t>
            </a:r>
            <a:r>
              <a:rPr lang="en-US" baseline="0" dirty="0" err="1" smtClean="0"/>
              <a:t>werd</a:t>
            </a:r>
            <a:r>
              <a:rPr lang="en-US" baseline="0" dirty="0" smtClean="0"/>
              <a:t> het concept van </a:t>
            </a:r>
            <a:r>
              <a:rPr lang="en-US" baseline="0" dirty="0" err="1" smtClean="0"/>
              <a:t>ecologische</a:t>
            </a:r>
            <a:r>
              <a:rPr lang="en-US" baseline="0" dirty="0" smtClean="0"/>
              <a:t>, </a:t>
            </a:r>
            <a:r>
              <a:rPr lang="en-US" baseline="0" dirty="0" err="1" smtClean="0"/>
              <a:t>sociale</a:t>
            </a:r>
            <a:r>
              <a:rPr lang="en-US" baseline="0" dirty="0" smtClean="0"/>
              <a:t> </a:t>
            </a:r>
            <a:r>
              <a:rPr lang="en-US" baseline="0" dirty="0" err="1" smtClean="0"/>
              <a:t>en</a:t>
            </a:r>
            <a:r>
              <a:rPr lang="en-US" baseline="0" dirty="0" smtClean="0"/>
              <a:t> </a:t>
            </a:r>
            <a:r>
              <a:rPr lang="en-US" baseline="0" dirty="0" err="1" smtClean="0"/>
              <a:t>economische</a:t>
            </a:r>
            <a:r>
              <a:rPr lang="en-US" baseline="0" dirty="0" smtClean="0"/>
              <a:t> </a:t>
            </a:r>
            <a:r>
              <a:rPr lang="en-US" baseline="0" dirty="0" err="1" smtClean="0"/>
              <a:t>ontwikkeling</a:t>
            </a:r>
            <a:r>
              <a:rPr lang="en-US" baseline="0" dirty="0" smtClean="0"/>
              <a:t> </a:t>
            </a:r>
            <a:r>
              <a:rPr lang="en-US" baseline="0" dirty="0" err="1" smtClean="0"/>
              <a:t>als</a:t>
            </a:r>
            <a:r>
              <a:rPr lang="en-US" baseline="0" dirty="0" smtClean="0"/>
              <a:t> </a:t>
            </a:r>
            <a:r>
              <a:rPr lang="en-US" baseline="0" dirty="0" err="1" smtClean="0"/>
              <a:t>geintegreerd</a:t>
            </a:r>
            <a:r>
              <a:rPr lang="en-US" baseline="0" dirty="0" smtClean="0"/>
              <a:t> </a:t>
            </a:r>
            <a:r>
              <a:rPr lang="en-US" baseline="0" dirty="0" err="1" smtClean="0"/>
              <a:t>geheel</a:t>
            </a:r>
            <a:r>
              <a:rPr lang="en-US" baseline="0" dirty="0" smtClean="0"/>
              <a:t> </a:t>
            </a:r>
            <a:r>
              <a:rPr lang="en-US" baseline="0" dirty="0" err="1" smtClean="0"/>
              <a:t>gemeengoed</a:t>
            </a:r>
            <a:r>
              <a:rPr lang="en-US" baseline="0" dirty="0" smtClean="0"/>
              <a:t>. </a:t>
            </a:r>
            <a:r>
              <a:rPr lang="en-US" baseline="0" dirty="0" err="1" smtClean="0"/>
              <a:t>Beleidscoherentie</a:t>
            </a:r>
            <a:r>
              <a:rPr lang="en-US" baseline="0" dirty="0" smtClean="0"/>
              <a:t> </a:t>
            </a:r>
            <a:r>
              <a:rPr lang="en-US" baseline="0" dirty="0" err="1" smtClean="0"/>
              <a:t>komt</a:t>
            </a:r>
            <a:r>
              <a:rPr lang="en-US" baseline="0" dirty="0" smtClean="0"/>
              <a:t> </a:t>
            </a:r>
            <a:r>
              <a:rPr lang="en-US" baseline="0" dirty="0" err="1" smtClean="0"/>
              <a:t>voor</a:t>
            </a:r>
            <a:r>
              <a:rPr lang="en-US" baseline="0" dirty="0" smtClean="0"/>
              <a:t> in </a:t>
            </a:r>
            <a:r>
              <a:rPr lang="en-US" baseline="0" dirty="0" err="1" smtClean="0"/>
              <a:t>doel</a:t>
            </a:r>
            <a:r>
              <a:rPr lang="en-US" baseline="0" dirty="0" smtClean="0"/>
              <a:t> 17, over </a:t>
            </a:r>
            <a:r>
              <a:rPr lang="en-US" baseline="0" dirty="0" err="1" smtClean="0"/>
              <a:t>partnerschappen</a:t>
            </a:r>
            <a:r>
              <a:rPr lang="en-US" baseline="0" dirty="0" smtClean="0"/>
              <a:t> </a:t>
            </a:r>
            <a:r>
              <a:rPr lang="en-US" baseline="0" dirty="0" err="1" smtClean="0"/>
              <a:t>en</a:t>
            </a:r>
            <a:r>
              <a:rPr lang="en-US" baseline="0" dirty="0" smtClean="0"/>
              <a:t> </a:t>
            </a:r>
            <a:r>
              <a:rPr lang="en-US" baseline="0" dirty="0" err="1" smtClean="0"/>
              <a:t>middelen</a:t>
            </a:r>
            <a:r>
              <a:rPr lang="en-US" baseline="0" dirty="0" smtClean="0"/>
              <a:t>. </a:t>
            </a:r>
            <a:r>
              <a:rPr lang="en-US" baseline="0" dirty="0" err="1" smtClean="0"/>
              <a:t>Systeemdenken</a:t>
            </a:r>
            <a:r>
              <a:rPr lang="en-US" baseline="0" dirty="0" smtClean="0"/>
              <a:t> </a:t>
            </a:r>
            <a:r>
              <a:rPr lang="en-US" baseline="0" dirty="0" err="1" smtClean="0"/>
              <a:t>werd</a:t>
            </a:r>
            <a:r>
              <a:rPr lang="en-US" baseline="0" dirty="0" smtClean="0"/>
              <a:t> </a:t>
            </a:r>
            <a:r>
              <a:rPr lang="en-US" baseline="0" dirty="0" err="1" smtClean="0"/>
              <a:t>ook</a:t>
            </a:r>
            <a:r>
              <a:rPr lang="en-US" baseline="0" dirty="0" smtClean="0"/>
              <a:t> </a:t>
            </a:r>
            <a:r>
              <a:rPr lang="en-US" baseline="0" dirty="0" err="1" smtClean="0"/>
              <a:t>geintroduceerd</a:t>
            </a:r>
            <a:r>
              <a:rPr lang="en-US" baseline="0" dirty="0" smtClean="0"/>
              <a:t>: </a:t>
            </a:r>
            <a:r>
              <a:rPr lang="en-US" baseline="0" dirty="0" err="1" smtClean="0"/>
              <a:t>alles</a:t>
            </a:r>
            <a:r>
              <a:rPr lang="en-US" baseline="0" dirty="0" smtClean="0"/>
              <a:t> </a:t>
            </a:r>
            <a:r>
              <a:rPr lang="en-US" baseline="0" dirty="0" err="1" smtClean="0"/>
              <a:t>hangt</a:t>
            </a:r>
            <a:r>
              <a:rPr lang="en-US" baseline="0" dirty="0" smtClean="0"/>
              <a:t> met </a:t>
            </a:r>
            <a:r>
              <a:rPr lang="en-US" baseline="0" dirty="0" err="1" smtClean="0"/>
              <a:t>elkaar</a:t>
            </a:r>
            <a:r>
              <a:rPr lang="en-US" baseline="0" dirty="0" smtClean="0"/>
              <a:t> </a:t>
            </a:r>
            <a:r>
              <a:rPr lang="en-US" baseline="0" dirty="0" err="1" smtClean="0"/>
              <a:t>samen</a:t>
            </a:r>
            <a:r>
              <a:rPr lang="en-US" baseline="0" dirty="0" smtClean="0"/>
              <a:t>, de SDGs </a:t>
            </a:r>
            <a:r>
              <a:rPr lang="en-US" baseline="0" dirty="0" err="1" smtClean="0"/>
              <a:t>kunnen</a:t>
            </a:r>
            <a:r>
              <a:rPr lang="en-US" baseline="0" dirty="0" smtClean="0"/>
              <a:t> </a:t>
            </a:r>
            <a:r>
              <a:rPr lang="en-US" baseline="0" dirty="0" err="1" smtClean="0"/>
              <a:t>niet</a:t>
            </a:r>
            <a:r>
              <a:rPr lang="en-US" baseline="0" dirty="0" smtClean="0"/>
              <a:t> in </a:t>
            </a:r>
            <a:r>
              <a:rPr lang="en-US" baseline="0" dirty="0" err="1" smtClean="0"/>
              <a:t>isolatie</a:t>
            </a:r>
            <a:r>
              <a:rPr lang="en-US" baseline="0" dirty="0" smtClean="0"/>
              <a:t> </a:t>
            </a:r>
            <a:r>
              <a:rPr lang="en-US" baseline="0" dirty="0" err="1" smtClean="0"/>
              <a:t>worden</a:t>
            </a:r>
            <a:r>
              <a:rPr lang="en-US" baseline="0" dirty="0" smtClean="0"/>
              <a:t> </a:t>
            </a:r>
            <a:r>
              <a:rPr lang="en-US" baseline="0" dirty="0" err="1" smtClean="0"/>
              <a:t>bezien</a:t>
            </a:r>
            <a:r>
              <a:rPr lang="en-US" baseline="0" dirty="0" smtClean="0"/>
              <a:t> </a:t>
            </a:r>
            <a:r>
              <a:rPr lang="en-US" baseline="0" dirty="0" err="1" smtClean="0"/>
              <a:t>en</a:t>
            </a:r>
            <a:r>
              <a:rPr lang="en-US" baseline="0" dirty="0" smtClean="0"/>
              <a:t> </a:t>
            </a:r>
            <a:r>
              <a:rPr lang="en-US" baseline="0" dirty="0" err="1" smtClean="0"/>
              <a:t>behaald</a:t>
            </a:r>
            <a:r>
              <a:rPr lang="en-US" baseline="0" dirty="0" smtClean="0"/>
              <a:t>. </a:t>
            </a:r>
            <a:r>
              <a:rPr lang="en-US" baseline="0" dirty="0" err="1" smtClean="0"/>
              <a:t>Synergie</a:t>
            </a:r>
            <a:r>
              <a:rPr lang="en-US" baseline="0" dirty="0" smtClean="0"/>
              <a:t> </a:t>
            </a:r>
            <a:r>
              <a:rPr lang="en-US" baseline="0" dirty="0" err="1" smtClean="0"/>
              <a:t>en</a:t>
            </a:r>
            <a:r>
              <a:rPr lang="en-US" baseline="0" dirty="0" smtClean="0"/>
              <a:t> </a:t>
            </a:r>
            <a:r>
              <a:rPr lang="en-US" baseline="0" dirty="0" err="1" smtClean="0"/>
              <a:t>dwarsverbanden</a:t>
            </a:r>
            <a:r>
              <a:rPr lang="en-US" baseline="0" dirty="0" smtClean="0"/>
              <a:t>. </a:t>
            </a:r>
            <a:r>
              <a:rPr lang="en-US" baseline="0" dirty="0" err="1" smtClean="0"/>
              <a:t>Daarnaast</a:t>
            </a:r>
            <a:r>
              <a:rPr lang="en-US" baseline="0" dirty="0" smtClean="0"/>
              <a:t> was </a:t>
            </a:r>
            <a:r>
              <a:rPr lang="en-US" baseline="0" dirty="0" err="1" smtClean="0"/>
              <a:t>nieuw</a:t>
            </a:r>
            <a:r>
              <a:rPr lang="en-US" baseline="0" dirty="0" smtClean="0"/>
              <a:t> </a:t>
            </a:r>
            <a:r>
              <a:rPr lang="en-US" baseline="0" dirty="0" err="1" smtClean="0"/>
              <a:t>dat</a:t>
            </a:r>
            <a:r>
              <a:rPr lang="en-US" baseline="0" dirty="0" smtClean="0"/>
              <a:t> de </a:t>
            </a:r>
            <a:r>
              <a:rPr lang="en-US" baseline="0" dirty="0" err="1" smtClean="0"/>
              <a:t>meest</a:t>
            </a:r>
            <a:r>
              <a:rPr lang="en-US" baseline="0" dirty="0" smtClean="0"/>
              <a:t> </a:t>
            </a:r>
            <a:r>
              <a:rPr lang="en-US" baseline="0" dirty="0" err="1" smtClean="0"/>
              <a:t>kwetsbare</a:t>
            </a:r>
            <a:r>
              <a:rPr lang="en-US" baseline="0" dirty="0" smtClean="0"/>
              <a:t> </a:t>
            </a:r>
            <a:r>
              <a:rPr lang="en-US" baseline="0" dirty="0" err="1" smtClean="0"/>
              <a:t>groepen</a:t>
            </a:r>
            <a:r>
              <a:rPr lang="en-US" baseline="0" dirty="0" smtClean="0"/>
              <a:t> </a:t>
            </a:r>
            <a:r>
              <a:rPr lang="en-US" baseline="0" dirty="0" err="1" smtClean="0"/>
              <a:t>aandacht</a:t>
            </a:r>
            <a:r>
              <a:rPr lang="en-US" baseline="0" dirty="0" smtClean="0"/>
              <a:t> </a:t>
            </a:r>
            <a:r>
              <a:rPr lang="en-US" baseline="0" dirty="0" err="1" smtClean="0"/>
              <a:t>kregen</a:t>
            </a:r>
            <a:r>
              <a:rPr lang="en-US" baseline="0" dirty="0" smtClean="0"/>
              <a:t>: Leave No One Behind (</a:t>
            </a:r>
            <a:r>
              <a:rPr lang="en-US" baseline="0" dirty="0" err="1" smtClean="0"/>
              <a:t>vrouwen</a:t>
            </a:r>
            <a:r>
              <a:rPr lang="en-US" baseline="0" dirty="0" smtClean="0"/>
              <a:t>, </a:t>
            </a:r>
            <a:r>
              <a:rPr lang="en-US" baseline="0" dirty="0" err="1" smtClean="0"/>
              <a:t>jongeren</a:t>
            </a:r>
            <a:r>
              <a:rPr lang="en-US" baseline="0" dirty="0" smtClean="0"/>
              <a:t>, de </a:t>
            </a:r>
            <a:r>
              <a:rPr lang="en-US" baseline="0" dirty="0" err="1" smtClean="0"/>
              <a:t>armsten</a:t>
            </a:r>
            <a:r>
              <a:rPr lang="en-US" baseline="0" dirty="0" smtClean="0"/>
              <a:t> </a:t>
            </a:r>
            <a:r>
              <a:rPr lang="en-US" baseline="0" dirty="0" err="1" smtClean="0"/>
              <a:t>en</a:t>
            </a:r>
            <a:r>
              <a:rPr lang="en-US" baseline="0" dirty="0" smtClean="0"/>
              <a:t> </a:t>
            </a:r>
            <a:r>
              <a:rPr lang="en-US" baseline="0" dirty="0" err="1" smtClean="0"/>
              <a:t>kwetsbare</a:t>
            </a:r>
            <a:r>
              <a:rPr lang="en-US" baseline="0" dirty="0" smtClean="0"/>
              <a:t> </a:t>
            </a:r>
            <a:r>
              <a:rPr lang="en-US" baseline="0" dirty="0" err="1" smtClean="0"/>
              <a:t>groepen</a:t>
            </a:r>
            <a:r>
              <a:rPr lang="en-US" baseline="0" dirty="0" smtClean="0"/>
              <a:t>). In de BHOS nota 2018 </a:t>
            </a:r>
            <a:r>
              <a:rPr lang="en-US" baseline="0" dirty="0" err="1" smtClean="0"/>
              <a:t>worden</a:t>
            </a:r>
            <a:r>
              <a:rPr lang="en-US" baseline="0" dirty="0" smtClean="0"/>
              <a:t> de SDGs </a:t>
            </a:r>
            <a:r>
              <a:rPr lang="en-US" baseline="0" dirty="0" err="1" smtClean="0"/>
              <a:t>een</a:t>
            </a:r>
            <a:r>
              <a:rPr lang="en-US" baseline="0" dirty="0" smtClean="0"/>
              <a:t> </a:t>
            </a:r>
            <a:r>
              <a:rPr lang="en-US" baseline="0" dirty="0" err="1" smtClean="0"/>
              <a:t>kader</a:t>
            </a:r>
            <a:r>
              <a:rPr lang="en-US" baseline="0" dirty="0" smtClean="0"/>
              <a:t> </a:t>
            </a:r>
            <a:r>
              <a:rPr lang="en-US" baseline="0" dirty="0" err="1" smtClean="0"/>
              <a:t>voor</a:t>
            </a:r>
            <a:r>
              <a:rPr lang="en-US" baseline="0" dirty="0" smtClean="0"/>
              <a:t> al het </a:t>
            </a:r>
            <a:r>
              <a:rPr lang="en-US" baseline="0" dirty="0" err="1" smtClean="0"/>
              <a:t>beleid</a:t>
            </a:r>
            <a:r>
              <a:rPr lang="en-US" baseline="0" dirty="0" smtClean="0"/>
              <a:t> </a:t>
            </a:r>
            <a:r>
              <a:rPr lang="en-US" baseline="0" dirty="0" err="1" smtClean="0"/>
              <a:t>genoemd</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het </a:t>
            </a:r>
            <a:r>
              <a:rPr lang="en-US" baseline="0" dirty="0" err="1" smtClean="0"/>
              <a:t>Intergraal</a:t>
            </a:r>
            <a:r>
              <a:rPr lang="en-US" baseline="0" dirty="0" smtClean="0"/>
              <a:t> </a:t>
            </a:r>
            <a:r>
              <a:rPr lang="en-US" baseline="0" dirty="0" err="1" smtClean="0"/>
              <a:t>Afwegingskader</a:t>
            </a:r>
            <a:r>
              <a:rPr lang="en-US" baseline="0" dirty="0" smtClean="0"/>
              <a:t> (</a:t>
            </a:r>
            <a:r>
              <a:rPr lang="en-US" baseline="0" dirty="0" err="1" smtClean="0"/>
              <a:t>waarover</a:t>
            </a:r>
            <a:r>
              <a:rPr lang="en-US" baseline="0" dirty="0" smtClean="0"/>
              <a:t> Carolien </a:t>
            </a:r>
            <a:r>
              <a:rPr lang="en-US" baseline="0" dirty="0" err="1" smtClean="0"/>
              <a:t>misschien</a:t>
            </a:r>
            <a:r>
              <a:rPr lang="en-US" baseline="0" dirty="0" smtClean="0"/>
              <a:t> </a:t>
            </a:r>
            <a:r>
              <a:rPr lang="en-US" baseline="0" dirty="0" err="1" smtClean="0"/>
              <a:t>zal</a:t>
            </a:r>
            <a:r>
              <a:rPr lang="en-US" baseline="0" dirty="0" smtClean="0"/>
              <a:t> </a:t>
            </a:r>
            <a:r>
              <a:rPr lang="en-US" baseline="0" dirty="0" err="1" smtClean="0"/>
              <a:t>vertellen</a:t>
            </a:r>
            <a:r>
              <a:rPr lang="en-US" baseline="0" dirty="0" smtClean="0"/>
              <a:t>) </a:t>
            </a:r>
            <a:r>
              <a:rPr lang="en-US" baseline="0" dirty="0" err="1" smtClean="0"/>
              <a:t>worden</a:t>
            </a:r>
            <a:r>
              <a:rPr lang="en-US" baseline="0" dirty="0" smtClean="0"/>
              <a:t> </a:t>
            </a:r>
            <a:r>
              <a:rPr lang="en-US" baseline="0" dirty="0" err="1" smtClean="0"/>
              <a:t>sinds</a:t>
            </a:r>
            <a:r>
              <a:rPr lang="en-US" baseline="0" dirty="0" smtClean="0"/>
              <a:t> 2019 </a:t>
            </a:r>
            <a:r>
              <a:rPr lang="en-US" baseline="0" dirty="0" err="1" smtClean="0"/>
              <a:t>ook</a:t>
            </a:r>
            <a:r>
              <a:rPr lang="en-US" baseline="0" dirty="0" smtClean="0"/>
              <a:t> </a:t>
            </a:r>
            <a:r>
              <a:rPr lang="en-US" baseline="0" dirty="0" err="1" smtClean="0"/>
              <a:t>effecten</a:t>
            </a:r>
            <a:r>
              <a:rPr lang="en-US" baseline="0" dirty="0" smtClean="0"/>
              <a:t> op </a:t>
            </a:r>
            <a:r>
              <a:rPr lang="en-US" baseline="0" dirty="0" err="1" smtClean="0"/>
              <a:t>ontwikkelingslanden</a:t>
            </a:r>
            <a:r>
              <a:rPr lang="en-US" baseline="0" dirty="0" smtClean="0"/>
              <a:t> (BCO) </a:t>
            </a:r>
            <a:r>
              <a:rPr lang="en-US" baseline="0" dirty="0" err="1" smtClean="0"/>
              <a:t>en</a:t>
            </a:r>
            <a:r>
              <a:rPr lang="en-US" baseline="0" dirty="0" smtClean="0"/>
              <a:t> gender </a:t>
            </a:r>
            <a:r>
              <a:rPr lang="en-US" baseline="0" dirty="0" err="1" smtClean="0"/>
              <a:t>als</a:t>
            </a:r>
            <a:r>
              <a:rPr lang="en-US" baseline="0" dirty="0" smtClean="0"/>
              <a:t> </a:t>
            </a:r>
            <a:r>
              <a:rPr lang="en-US" baseline="0" dirty="0" err="1" smtClean="0"/>
              <a:t>overwegingen</a:t>
            </a:r>
            <a:r>
              <a:rPr lang="en-US" baseline="0" dirty="0" smtClean="0"/>
              <a:t> </a:t>
            </a:r>
            <a:r>
              <a:rPr lang="en-US" baseline="0" dirty="0" err="1" smtClean="0"/>
              <a:t>meegenomen</a:t>
            </a:r>
            <a:r>
              <a:rPr lang="en-US" baseline="0" dirty="0" smtClean="0"/>
              <a: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Bron</a:t>
            </a:r>
            <a:r>
              <a:rPr lang="en-US" dirty="0" smtClean="0"/>
              <a:t> van het </a:t>
            </a:r>
            <a:r>
              <a:rPr lang="en-US" dirty="0" err="1" smtClean="0"/>
              <a:t>plaatje</a:t>
            </a:r>
            <a:r>
              <a:rPr lang="en-US" dirty="0" smtClean="0"/>
              <a:t>: </a:t>
            </a:r>
            <a:r>
              <a:rPr lang="en-US" sz="1200" u="sng" kern="1200" dirty="0" smtClean="0">
                <a:solidFill>
                  <a:schemeClr val="tx1"/>
                </a:solidFill>
                <a:effectLst/>
                <a:latin typeface="+mn-lt"/>
                <a:ea typeface="+mn-ea"/>
                <a:cs typeface="+mn-cs"/>
                <a:hlinkClick r:id="rId3"/>
              </a:rPr>
              <a:t>24797GSDR_report_2019.pdf (un.org)</a:t>
            </a:r>
            <a:endParaRPr lang="nl-NL" sz="1200" kern="1200" dirty="0" smtClean="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7610B95E-15E0-4E41-A6F1-3F7B74C1C7B6}" type="slidenum">
              <a:rPr lang="nl-NL" smtClean="0"/>
              <a:t>26</a:t>
            </a:fld>
            <a:endParaRPr lang="nl-NL"/>
          </a:p>
        </p:txBody>
      </p:sp>
    </p:spTree>
    <p:extLst>
      <p:ext uri="{BB962C8B-B14F-4D97-AF65-F5344CB8AC3E}">
        <p14:creationId xmlns:p14="http://schemas.microsoft.com/office/powerpoint/2010/main" val="1727174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Ik</a:t>
            </a:r>
            <a:r>
              <a:rPr lang="en-US" dirty="0" smtClean="0"/>
              <a:t> </a:t>
            </a:r>
            <a:r>
              <a:rPr lang="en-US" dirty="0" err="1" smtClean="0"/>
              <a:t>zal</a:t>
            </a:r>
            <a:r>
              <a:rPr lang="en-US" dirty="0" smtClean="0"/>
              <a:t> zo</a:t>
            </a:r>
            <a:r>
              <a:rPr lang="en-US" baseline="0" dirty="0" smtClean="0"/>
              <a:t> </a:t>
            </a:r>
            <a:r>
              <a:rPr lang="en-US" baseline="0" dirty="0" err="1" smtClean="0"/>
              <a:t>dadelijk</a:t>
            </a:r>
            <a:r>
              <a:rPr lang="en-US" baseline="0" dirty="0" smtClean="0"/>
              <a:t> </a:t>
            </a:r>
            <a:r>
              <a:rPr lang="en-US" baseline="0" dirty="0" err="1" smtClean="0"/>
              <a:t>voorbeelden</a:t>
            </a:r>
            <a:r>
              <a:rPr lang="en-US" baseline="0" dirty="0" smtClean="0"/>
              <a:t> </a:t>
            </a:r>
            <a:r>
              <a:rPr lang="en-US" baseline="0" dirty="0" err="1" smtClean="0"/>
              <a:t>geven</a:t>
            </a:r>
            <a:r>
              <a:rPr lang="en-US" baseline="0" dirty="0" smtClean="0"/>
              <a:t> van hoe </a:t>
            </a:r>
            <a:r>
              <a:rPr lang="en-US" baseline="0" dirty="0" err="1" smtClean="0"/>
              <a:t>wij</a:t>
            </a:r>
            <a:r>
              <a:rPr lang="en-US" baseline="0" dirty="0" smtClean="0"/>
              <a:t> </a:t>
            </a:r>
            <a:r>
              <a:rPr lang="en-US" baseline="0" dirty="0" err="1" smtClean="0"/>
              <a:t>coherentie</a:t>
            </a:r>
            <a:r>
              <a:rPr lang="en-US" baseline="0" dirty="0" smtClean="0"/>
              <a:t> </a:t>
            </a:r>
            <a:r>
              <a:rPr lang="en-US" baseline="0" dirty="0" err="1" smtClean="0"/>
              <a:t>hebben</a:t>
            </a:r>
            <a:r>
              <a:rPr lang="en-US" baseline="0" dirty="0" smtClean="0"/>
              <a:t> </a:t>
            </a:r>
            <a:r>
              <a:rPr lang="en-US" baseline="0" dirty="0" err="1" smtClean="0"/>
              <a:t>onderzocht</a:t>
            </a:r>
            <a:r>
              <a:rPr lang="en-US" baseline="0" dirty="0" smtClean="0"/>
              <a:t> in 2 IOB </a:t>
            </a:r>
            <a:r>
              <a:rPr lang="en-US" baseline="0" dirty="0" err="1" smtClean="0"/>
              <a:t>evaluaties</a:t>
            </a:r>
            <a:r>
              <a:rPr lang="en-US" baseline="0" dirty="0" smtClean="0"/>
              <a:t> (van </a:t>
            </a:r>
            <a:r>
              <a:rPr lang="en-US" baseline="0" dirty="0" err="1" smtClean="0"/>
              <a:t>oorspong</a:t>
            </a:r>
            <a:r>
              <a:rPr lang="en-US" baseline="0" dirty="0" smtClean="0"/>
              <a:t> twee BD-</a:t>
            </a:r>
            <a:r>
              <a:rPr lang="en-US" baseline="0" dirty="0" err="1" smtClean="0"/>
              <a:t>en</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Bij</a:t>
            </a:r>
            <a:r>
              <a:rPr lang="en-US" dirty="0" smtClean="0"/>
              <a:t> </a:t>
            </a:r>
            <a:r>
              <a:rPr lang="en-US" dirty="0" err="1" smtClean="0"/>
              <a:t>een</a:t>
            </a:r>
            <a:r>
              <a:rPr lang="en-US" dirty="0" smtClean="0"/>
              <a:t> </a:t>
            </a:r>
            <a:r>
              <a:rPr lang="en-US" dirty="0" err="1" smtClean="0"/>
              <a:t>beleidsdoorlichting</a:t>
            </a:r>
            <a:r>
              <a:rPr lang="en-US" dirty="0" smtClean="0"/>
              <a:t>, wat nu </a:t>
            </a:r>
            <a:r>
              <a:rPr lang="en-US" dirty="0" err="1" smtClean="0"/>
              <a:t>periodieke</a:t>
            </a:r>
            <a:r>
              <a:rPr lang="en-US" baseline="0" dirty="0" smtClean="0"/>
              <a:t> rapportage </a:t>
            </a:r>
            <a:r>
              <a:rPr lang="en-US" baseline="0" dirty="0" err="1" smtClean="0"/>
              <a:t>zal</a:t>
            </a:r>
            <a:r>
              <a:rPr lang="en-US" baseline="0" dirty="0" smtClean="0"/>
              <a:t> </a:t>
            </a:r>
            <a:r>
              <a:rPr lang="en-US" baseline="0" dirty="0" err="1" smtClean="0"/>
              <a:t>worden</a:t>
            </a:r>
            <a:r>
              <a:rPr lang="en-US" baseline="0" dirty="0" smtClean="0"/>
              <a:t>, </a:t>
            </a:r>
            <a:r>
              <a:rPr lang="en-US" baseline="0" dirty="0" err="1" smtClean="0"/>
              <a:t>moet</a:t>
            </a:r>
            <a:r>
              <a:rPr lang="en-US" baseline="0" dirty="0" smtClean="0"/>
              <a:t> je </a:t>
            </a:r>
            <a:r>
              <a:rPr lang="en-US" baseline="0" dirty="0" err="1" smtClean="0"/>
              <a:t>wel</a:t>
            </a:r>
            <a:r>
              <a:rPr lang="en-US" baseline="0" dirty="0" smtClean="0"/>
              <a:t> de</a:t>
            </a:r>
            <a:r>
              <a:rPr lang="en-US" dirty="0" smtClean="0"/>
              <a:t> RPE</a:t>
            </a:r>
            <a:r>
              <a:rPr lang="en-US" baseline="0" dirty="0" smtClean="0"/>
              <a:t> </a:t>
            </a:r>
            <a:r>
              <a:rPr lang="en-US" baseline="0" dirty="0" err="1" smtClean="0"/>
              <a:t>vragen</a:t>
            </a:r>
            <a:r>
              <a:rPr lang="en-US" baseline="0" dirty="0" smtClean="0"/>
              <a:t> </a:t>
            </a:r>
            <a:r>
              <a:rPr lang="en-US" baseline="0" dirty="0" err="1" smtClean="0"/>
              <a:t>beantwoorden</a:t>
            </a:r>
            <a:r>
              <a:rPr lang="en-US" baseline="0" dirty="0" smtClean="0"/>
              <a:t> </a:t>
            </a:r>
            <a:r>
              <a:rPr lang="en-US" baseline="0" dirty="0" err="1" smtClean="0"/>
              <a:t>w.o</a:t>
            </a:r>
            <a:r>
              <a:rPr lang="en-US" baseline="0" dirty="0" smtClean="0"/>
              <a:t>. </a:t>
            </a:r>
            <a:r>
              <a:rPr lang="en-US" baseline="0" dirty="0" err="1" smtClean="0"/>
              <a:t>effectiviteit</a:t>
            </a:r>
            <a:r>
              <a:rPr lang="en-US" baseline="0" dirty="0" smtClean="0"/>
              <a:t> </a:t>
            </a:r>
            <a:r>
              <a:rPr lang="en-US" baseline="0" dirty="0" err="1" smtClean="0"/>
              <a:t>en</a:t>
            </a:r>
            <a:r>
              <a:rPr lang="en-US" baseline="0" dirty="0" smtClean="0"/>
              <a:t> </a:t>
            </a:r>
            <a:r>
              <a:rPr lang="en-US" baseline="0" dirty="0" err="1" smtClean="0"/>
              <a:t>efficientie</a:t>
            </a:r>
            <a:r>
              <a:rPr lang="en-US" baseline="0" dirty="0" smtClean="0"/>
              <a:t>. </a:t>
            </a:r>
            <a:r>
              <a:rPr lang="en-US" baseline="0" dirty="0" err="1" smtClean="0"/>
              <a:t>Hierover</a:t>
            </a:r>
            <a:r>
              <a:rPr lang="en-US" baseline="0" dirty="0" smtClean="0"/>
              <a:t> </a:t>
            </a:r>
            <a:r>
              <a:rPr lang="en-US" baseline="0" dirty="0" err="1" smtClean="0"/>
              <a:t>zal</a:t>
            </a:r>
            <a:r>
              <a:rPr lang="en-US" baseline="0" dirty="0" smtClean="0"/>
              <a:t> Carolien Haarhuis later </a:t>
            </a:r>
            <a:r>
              <a:rPr lang="en-US" baseline="0" dirty="0" err="1" smtClean="0"/>
              <a:t>meer</a:t>
            </a:r>
            <a:r>
              <a:rPr lang="en-US" baseline="0" dirty="0" smtClean="0"/>
              <a:t> over </a:t>
            </a:r>
            <a:r>
              <a:rPr lang="en-US" baseline="0" dirty="0" err="1" smtClean="0"/>
              <a:t>zal</a:t>
            </a:r>
            <a:r>
              <a:rPr lang="en-US" baseline="0" dirty="0" smtClean="0"/>
              <a:t> </a:t>
            </a:r>
            <a:r>
              <a:rPr lang="en-US" baseline="0" dirty="0" err="1" smtClean="0"/>
              <a:t>vertellen</a:t>
            </a:r>
            <a:r>
              <a:rPr lang="en-US" baseline="0" dirty="0" smtClean="0"/>
              <a:t>. </a:t>
            </a:r>
            <a:r>
              <a:rPr lang="en-US" baseline="0" dirty="0" err="1" smtClean="0"/>
              <a:t>Bij</a:t>
            </a:r>
            <a:r>
              <a:rPr lang="en-US" baseline="0" dirty="0" smtClean="0"/>
              <a:t> </a:t>
            </a:r>
            <a:r>
              <a:rPr lang="en-US" baseline="0" dirty="0" err="1" smtClean="0"/>
              <a:t>andere</a:t>
            </a:r>
            <a:r>
              <a:rPr lang="en-US" baseline="0" dirty="0" smtClean="0"/>
              <a:t> IOB </a:t>
            </a:r>
            <a:r>
              <a:rPr lang="en-US" baseline="0" dirty="0" err="1" smtClean="0"/>
              <a:t>evaluaties</a:t>
            </a:r>
            <a:r>
              <a:rPr lang="en-US" baseline="0" dirty="0" smtClean="0"/>
              <a:t> </a:t>
            </a:r>
            <a:r>
              <a:rPr lang="en-US" baseline="0" dirty="0" err="1" smtClean="0"/>
              <a:t>kiezen</a:t>
            </a:r>
            <a:r>
              <a:rPr lang="en-US" baseline="0" dirty="0" smtClean="0"/>
              <a:t> we per </a:t>
            </a:r>
            <a:r>
              <a:rPr lang="en-US" baseline="0" dirty="0" err="1" smtClean="0"/>
              <a:t>gevel</a:t>
            </a:r>
            <a:r>
              <a:rPr lang="en-US" baseline="0" dirty="0" smtClean="0"/>
              <a:t> </a:t>
            </a:r>
            <a:r>
              <a:rPr lang="en-US" baseline="0" dirty="0" err="1" smtClean="0"/>
              <a:t>welke</a:t>
            </a:r>
            <a:r>
              <a:rPr lang="en-US" baseline="0" dirty="0" smtClean="0"/>
              <a:t> criteria we </a:t>
            </a:r>
            <a:r>
              <a:rPr lang="en-US" baseline="0" dirty="0" err="1" smtClean="0"/>
              <a:t>behandelen</a:t>
            </a:r>
            <a:r>
              <a:rPr lang="en-US" baseline="0" dirty="0" smtClean="0"/>
              <a:t>. </a:t>
            </a:r>
            <a:r>
              <a:rPr lang="en-US" baseline="0" dirty="0" err="1" smtClean="0"/>
              <a:t>Bijv</a:t>
            </a:r>
            <a:r>
              <a:rPr lang="en-US" baseline="0" dirty="0" smtClean="0"/>
              <a:t> </a:t>
            </a:r>
            <a:r>
              <a:rPr lang="en-US" baseline="0" dirty="0" err="1" smtClean="0"/>
              <a:t>klimaatfinancierig</a:t>
            </a:r>
            <a:r>
              <a:rPr lang="en-US" baseline="0" dirty="0" smtClean="0"/>
              <a:t> (2020) </a:t>
            </a:r>
            <a:r>
              <a:rPr lang="en-US" baseline="0" dirty="0" err="1" smtClean="0"/>
              <a:t>kozen</a:t>
            </a:r>
            <a:r>
              <a:rPr lang="en-US" baseline="0" dirty="0" smtClean="0"/>
              <a:t> we </a:t>
            </a:r>
            <a:r>
              <a:rPr lang="en-US" baseline="0" dirty="0" err="1" smtClean="0"/>
              <a:t>nadruk</a:t>
            </a:r>
            <a:r>
              <a:rPr lang="en-US" baseline="0" dirty="0" smtClean="0"/>
              <a:t> op </a:t>
            </a:r>
            <a:r>
              <a:rPr lang="en-US" baseline="0" dirty="0" err="1" smtClean="0"/>
              <a:t>relevantie</a:t>
            </a:r>
            <a:r>
              <a:rPr lang="en-US" baseline="0" dirty="0" smtClean="0"/>
              <a:t> </a:t>
            </a:r>
            <a:r>
              <a:rPr lang="en-US" baseline="0" dirty="0" err="1" smtClean="0"/>
              <a:t>en</a:t>
            </a:r>
            <a:r>
              <a:rPr lang="en-US" baseline="0" dirty="0" smtClean="0"/>
              <a:t> </a:t>
            </a:r>
            <a:r>
              <a:rPr lang="en-US" baseline="0" dirty="0" err="1" smtClean="0"/>
              <a:t>coherentie</a:t>
            </a:r>
            <a:r>
              <a:rPr lang="en-US" baseline="0" dirty="0" smtClean="0"/>
              <a:t>, </a:t>
            </a:r>
            <a:r>
              <a:rPr lang="en-US" baseline="0" dirty="0" err="1" smtClean="0"/>
              <a:t>vanwege</a:t>
            </a:r>
            <a:r>
              <a:rPr lang="en-US" baseline="0" dirty="0" smtClean="0"/>
              <a:t> </a:t>
            </a:r>
            <a:r>
              <a:rPr lang="en-US" baseline="0" dirty="0" err="1" smtClean="0"/>
              <a:t>wensen</a:t>
            </a:r>
            <a:r>
              <a:rPr lang="en-US" baseline="0" dirty="0" smtClean="0"/>
              <a:t> </a:t>
            </a:r>
            <a:r>
              <a:rPr lang="en-US" baseline="0" dirty="0" err="1" smtClean="0"/>
              <a:t>en</a:t>
            </a:r>
            <a:r>
              <a:rPr lang="en-US" baseline="0" dirty="0" smtClean="0"/>
              <a:t> </a:t>
            </a:r>
            <a:r>
              <a:rPr lang="en-US" baseline="0" dirty="0" err="1" smtClean="0"/>
              <a:t>vragen</a:t>
            </a:r>
            <a:r>
              <a:rPr lang="en-US" baseline="0" dirty="0" smtClean="0"/>
              <a:t> van </a:t>
            </a:r>
            <a:r>
              <a:rPr lang="en-US" baseline="0" dirty="0" err="1" smtClean="0"/>
              <a:t>beleidsdirectie</a:t>
            </a:r>
            <a:r>
              <a:rPr lang="en-US" baseline="0" dirty="0" smtClean="0"/>
              <a:t> </a:t>
            </a:r>
            <a:r>
              <a:rPr lang="en-US" baseline="0" dirty="0" err="1" smtClean="0"/>
              <a:t>en</a:t>
            </a:r>
            <a:r>
              <a:rPr lang="en-US" baseline="0" dirty="0" smtClean="0"/>
              <a:t> </a:t>
            </a:r>
            <a:r>
              <a:rPr lang="en-US" baseline="0" dirty="0" err="1" smtClean="0"/>
              <a:t>omdat</a:t>
            </a:r>
            <a:r>
              <a:rPr lang="en-US" baseline="0" dirty="0" smtClean="0"/>
              <a:t> we </a:t>
            </a:r>
            <a:r>
              <a:rPr lang="en-US" baseline="0" dirty="0" err="1" smtClean="0"/>
              <a:t>voedsel</a:t>
            </a:r>
            <a:r>
              <a:rPr lang="en-US" baseline="0" dirty="0" smtClean="0"/>
              <a:t>, water </a:t>
            </a:r>
            <a:r>
              <a:rPr lang="en-US" baseline="0" dirty="0" err="1" smtClean="0"/>
              <a:t>en</a:t>
            </a:r>
            <a:r>
              <a:rPr lang="en-US" baseline="0" dirty="0" smtClean="0"/>
              <a:t> </a:t>
            </a:r>
            <a:r>
              <a:rPr lang="en-US" baseline="0" dirty="0" err="1" smtClean="0"/>
              <a:t>energie</a:t>
            </a:r>
            <a:r>
              <a:rPr lang="en-US" baseline="0" dirty="0" smtClean="0"/>
              <a:t> al </a:t>
            </a:r>
            <a:r>
              <a:rPr lang="en-US" baseline="0" dirty="0" err="1" smtClean="0"/>
              <a:t>hadden</a:t>
            </a:r>
            <a:r>
              <a:rPr lang="en-US" baseline="0" dirty="0" smtClean="0"/>
              <a:t> </a:t>
            </a:r>
            <a:r>
              <a:rPr lang="en-US" baseline="0" dirty="0" err="1" smtClean="0"/>
              <a:t>doorgelicht</a:t>
            </a:r>
            <a:r>
              <a:rPr lang="en-US" baseline="0" dirty="0" smtClean="0"/>
              <a:t> (circa 2017).  </a:t>
            </a:r>
          </a:p>
          <a:p>
            <a:endParaRPr lang="nl-NL" dirty="0"/>
          </a:p>
        </p:txBody>
      </p:sp>
      <p:sp>
        <p:nvSpPr>
          <p:cNvPr id="4" name="Slide Number Placeholder 3"/>
          <p:cNvSpPr>
            <a:spLocks noGrp="1"/>
          </p:cNvSpPr>
          <p:nvPr>
            <p:ph type="sldNum" sz="quarter" idx="10"/>
          </p:nvPr>
        </p:nvSpPr>
        <p:spPr/>
        <p:txBody>
          <a:bodyPr/>
          <a:lstStyle/>
          <a:p>
            <a:fld id="{7610B95E-15E0-4E41-A6F1-3F7B74C1C7B6}" type="slidenum">
              <a:rPr lang="nl-NL" smtClean="0"/>
              <a:t>27</a:t>
            </a:fld>
            <a:endParaRPr lang="nl-NL"/>
          </a:p>
        </p:txBody>
      </p:sp>
    </p:spTree>
    <p:extLst>
      <p:ext uri="{BB962C8B-B14F-4D97-AF65-F5344CB8AC3E}">
        <p14:creationId xmlns:p14="http://schemas.microsoft.com/office/powerpoint/2010/main" val="1229564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BD1. </a:t>
            </a:r>
            <a:r>
              <a:rPr lang="en-US" dirty="0" err="1" smtClean="0"/>
              <a:t>Synergie</a:t>
            </a:r>
            <a:r>
              <a:rPr lang="en-US" dirty="0" smtClean="0"/>
              <a:t> </a:t>
            </a:r>
            <a:r>
              <a:rPr lang="en-US" dirty="0" err="1" smtClean="0"/>
              <a:t>en</a:t>
            </a:r>
            <a:r>
              <a:rPr lang="en-US" dirty="0" smtClean="0"/>
              <a:t> </a:t>
            </a:r>
            <a:r>
              <a:rPr lang="en-US" dirty="0" err="1" smtClean="0"/>
              <a:t>coherentie</a:t>
            </a:r>
            <a:r>
              <a:rPr lang="en-US" dirty="0" smtClean="0"/>
              <a:t> van </a:t>
            </a:r>
            <a:r>
              <a:rPr lang="en-US" dirty="0" err="1" smtClean="0"/>
              <a:t>hulp&amp;handelsbeleid</a:t>
            </a:r>
            <a:r>
              <a:rPr lang="en-US" dirty="0" smtClean="0"/>
              <a:t> (BEB </a:t>
            </a:r>
            <a:r>
              <a:rPr lang="en-US" dirty="0" err="1" smtClean="0"/>
              <a:t>en</a:t>
            </a:r>
            <a:r>
              <a:rPr lang="en-US" dirty="0" smtClean="0"/>
              <a:t> DGIS, </a:t>
            </a:r>
            <a:r>
              <a:rPr lang="en-US" dirty="0" err="1" smtClean="0"/>
              <a:t>artikel</a:t>
            </a:r>
            <a:r>
              <a:rPr lang="en-US" dirty="0" smtClean="0"/>
              <a:t> 1, </a:t>
            </a:r>
            <a:r>
              <a:rPr lang="en-US" dirty="0" err="1" smtClean="0"/>
              <a:t>economische</a:t>
            </a:r>
            <a:r>
              <a:rPr lang="en-US" dirty="0" smtClean="0"/>
              <a:t> </a:t>
            </a:r>
            <a:r>
              <a:rPr lang="en-US" dirty="0" err="1" smtClean="0"/>
              <a:t>ontwikkeling</a:t>
            </a:r>
            <a:r>
              <a:rPr lang="en-US" dirty="0" smtClean="0"/>
              <a:t> </a:t>
            </a:r>
            <a:r>
              <a:rPr lang="en-US" dirty="0" err="1" smtClean="0"/>
              <a:t>en</a:t>
            </a:r>
            <a:r>
              <a:rPr lang="en-US" dirty="0" smtClean="0"/>
              <a:t> </a:t>
            </a:r>
            <a:r>
              <a:rPr lang="en-US" dirty="0" err="1" smtClean="0"/>
              <a:t>handelsbeleid</a:t>
            </a:r>
            <a:r>
              <a:rPr lang="en-US" dirty="0" smtClean="0"/>
              <a:t>) was </a:t>
            </a:r>
            <a:r>
              <a:rPr lang="en-US" dirty="0" err="1" smtClean="0"/>
              <a:t>een</a:t>
            </a:r>
            <a:r>
              <a:rPr lang="en-US" dirty="0" smtClean="0"/>
              <a:t> van de </a:t>
            </a:r>
            <a:r>
              <a:rPr lang="en-US" dirty="0" err="1" smtClean="0"/>
              <a:t>hoofdvragen</a:t>
            </a:r>
            <a:r>
              <a:rPr lang="en-US" dirty="0" smtClean="0"/>
              <a:t> van het rapport.</a:t>
            </a:r>
            <a:r>
              <a:rPr lang="en-US" baseline="0" dirty="0" smtClean="0"/>
              <a:t> </a:t>
            </a:r>
            <a:r>
              <a:rPr lang="en-US" baseline="0" dirty="0" err="1" smtClean="0"/>
              <a:t>Er</a:t>
            </a:r>
            <a:r>
              <a:rPr lang="en-US" baseline="0" dirty="0" smtClean="0"/>
              <a:t> is </a:t>
            </a:r>
            <a:r>
              <a:rPr lang="en-US" baseline="0" dirty="0" err="1" smtClean="0"/>
              <a:t>gekeken</a:t>
            </a:r>
            <a:r>
              <a:rPr lang="en-US" baseline="0" dirty="0" smtClean="0"/>
              <a:t> </a:t>
            </a:r>
            <a:r>
              <a:rPr lang="en-US" baseline="0" dirty="0" err="1" smtClean="0"/>
              <a:t>naar</a:t>
            </a:r>
            <a:r>
              <a:rPr lang="en-US" baseline="0" dirty="0" smtClean="0"/>
              <a:t> </a:t>
            </a:r>
            <a:r>
              <a:rPr lang="en-US" baseline="0" dirty="0" err="1" smtClean="0"/>
              <a:t>talloze</a:t>
            </a:r>
            <a:r>
              <a:rPr lang="en-US" baseline="0" dirty="0" smtClean="0"/>
              <a:t> </a:t>
            </a:r>
            <a:r>
              <a:rPr lang="en-US" baseline="0" dirty="0" err="1" smtClean="0"/>
              <a:t>onderliggende</a:t>
            </a:r>
            <a:r>
              <a:rPr lang="en-US" baseline="0" dirty="0" smtClean="0"/>
              <a:t> studies </a:t>
            </a:r>
            <a:r>
              <a:rPr lang="en-US" baseline="0" dirty="0" err="1" smtClean="0"/>
              <a:t>en</a:t>
            </a:r>
            <a:r>
              <a:rPr lang="en-US" baseline="0" dirty="0" smtClean="0"/>
              <a:t> </a:t>
            </a:r>
            <a:r>
              <a:rPr lang="en-US" baseline="0" dirty="0" err="1" smtClean="0"/>
              <a:t>evaluaties</a:t>
            </a:r>
            <a:r>
              <a:rPr lang="en-US" baseline="0" dirty="0" smtClean="0"/>
              <a:t> </a:t>
            </a:r>
            <a:r>
              <a:rPr lang="en-US" baseline="0" dirty="0" err="1" smtClean="0"/>
              <a:t>en</a:t>
            </a:r>
            <a:r>
              <a:rPr lang="en-US" baseline="0" dirty="0" smtClean="0"/>
              <a:t> wat die </a:t>
            </a:r>
            <a:r>
              <a:rPr lang="en-US" baseline="0" dirty="0" err="1" smtClean="0"/>
              <a:t>zxeiden</a:t>
            </a:r>
            <a:r>
              <a:rPr lang="en-US" baseline="0" dirty="0" smtClean="0"/>
              <a:t> over </a:t>
            </a:r>
            <a:r>
              <a:rPr lang="en-US" baseline="0" dirty="0" err="1" smtClean="0"/>
              <a:t>samenhang</a:t>
            </a:r>
            <a:r>
              <a:rPr lang="en-US" baseline="0" dirty="0" smtClean="0"/>
              <a:t> </a:t>
            </a:r>
            <a:r>
              <a:rPr lang="en-US" baseline="0" dirty="0" err="1" smtClean="0"/>
              <a:t>hulp</a:t>
            </a:r>
            <a:r>
              <a:rPr lang="en-US" baseline="0" dirty="0" smtClean="0"/>
              <a:t> </a:t>
            </a:r>
            <a:r>
              <a:rPr lang="en-US" baseline="0" dirty="0" err="1" smtClean="0"/>
              <a:t>en</a:t>
            </a:r>
            <a:r>
              <a:rPr lang="en-US" baseline="0" dirty="0" smtClean="0"/>
              <a:t> </a:t>
            </a:r>
            <a:r>
              <a:rPr lang="en-US" baseline="0" dirty="0" err="1" smtClean="0"/>
              <a:t>handel</a:t>
            </a:r>
            <a:r>
              <a:rPr lang="en-US" baseline="0" dirty="0" smtClean="0"/>
              <a:t>. </a:t>
            </a:r>
            <a:r>
              <a:rPr lang="en-US" baseline="0" dirty="0" err="1" smtClean="0"/>
              <a:t>Specifiek</a:t>
            </a:r>
            <a:r>
              <a:rPr lang="en-US" baseline="0" dirty="0" smtClean="0"/>
              <a:t> </a:t>
            </a:r>
            <a:r>
              <a:rPr lang="en-US" baseline="0" dirty="0" err="1" smtClean="0"/>
              <a:t>gekeken</a:t>
            </a:r>
            <a:r>
              <a:rPr lang="en-US" baseline="0" dirty="0" smtClean="0"/>
              <a:t> </a:t>
            </a:r>
            <a:r>
              <a:rPr lang="en-US" baseline="0" dirty="0" err="1" smtClean="0"/>
              <a:t>naar</a:t>
            </a:r>
            <a:r>
              <a:rPr lang="en-US" baseline="0" dirty="0" smtClean="0"/>
              <a:t> DGBEB </a:t>
            </a:r>
            <a:r>
              <a:rPr lang="en-US" baseline="0" dirty="0" err="1" smtClean="0"/>
              <a:t>beleid</a:t>
            </a:r>
            <a:r>
              <a:rPr lang="en-US" baseline="0" dirty="0" smtClean="0"/>
              <a:t> </a:t>
            </a:r>
            <a:r>
              <a:rPr lang="en-US" baseline="0" dirty="0" err="1" smtClean="0"/>
              <a:t>en</a:t>
            </a:r>
            <a:r>
              <a:rPr lang="en-US" baseline="0" dirty="0" smtClean="0"/>
              <a:t> DGIS (DDE = </a:t>
            </a:r>
            <a:r>
              <a:rPr lang="en-US" baseline="0" dirty="0" err="1" smtClean="0"/>
              <a:t>hulp</a:t>
            </a:r>
            <a:r>
              <a:rPr lang="en-US" baseline="0" dirty="0" smtClean="0"/>
              <a:t>, PSD, </a:t>
            </a:r>
            <a:r>
              <a:rPr lang="en-US" baseline="0" dirty="0" err="1" smtClean="0"/>
              <a:t>economische</a:t>
            </a:r>
            <a:r>
              <a:rPr lang="en-US" baseline="0" dirty="0" smtClean="0"/>
              <a:t> </a:t>
            </a:r>
            <a:r>
              <a:rPr lang="en-US" baseline="0" dirty="0" err="1" smtClean="0"/>
              <a:t>ontwikkeling</a:t>
            </a:r>
            <a:r>
              <a:rPr lang="en-US" baseline="0" dirty="0" smtClean="0"/>
              <a:t>) </a:t>
            </a:r>
            <a:r>
              <a:rPr lang="en-US" baseline="0" dirty="0" err="1" smtClean="0"/>
              <a:t>beleid</a:t>
            </a:r>
            <a:r>
              <a:rPr lang="en-US" baseline="0" dirty="0" smtClean="0"/>
              <a:t>. </a:t>
            </a:r>
            <a:endParaRPr lang="en-US" dirty="0" smtClean="0"/>
          </a:p>
          <a:p>
            <a:r>
              <a:rPr lang="en-US" dirty="0" err="1" smtClean="0"/>
              <a:t>Figuur</a:t>
            </a:r>
            <a:r>
              <a:rPr lang="en-US" dirty="0" smtClean="0"/>
              <a:t>: </a:t>
            </a:r>
            <a:r>
              <a:rPr lang="en-US" sz="1200" kern="1200" dirty="0" err="1" smtClean="0">
                <a:solidFill>
                  <a:schemeClr val="tx1"/>
                </a:solidFill>
                <a:effectLst/>
                <a:latin typeface="+mn-lt"/>
                <a:ea typeface="+mn-ea"/>
                <a:cs typeface="+mn-cs"/>
              </a:rPr>
              <a:t>Gereconstrueerde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overkoepelende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beleidstheorie</a:t>
            </a:r>
            <a:endParaRPr lang="nl-NL" dirty="0"/>
          </a:p>
        </p:txBody>
      </p:sp>
      <p:sp>
        <p:nvSpPr>
          <p:cNvPr id="4" name="Slide Number Placeholder 3"/>
          <p:cNvSpPr>
            <a:spLocks noGrp="1"/>
          </p:cNvSpPr>
          <p:nvPr>
            <p:ph type="sldNum" sz="quarter" idx="10"/>
          </p:nvPr>
        </p:nvSpPr>
        <p:spPr/>
        <p:txBody>
          <a:bodyPr/>
          <a:lstStyle/>
          <a:p>
            <a:fld id="{7610B95E-15E0-4E41-A6F1-3F7B74C1C7B6}" type="slidenum">
              <a:rPr lang="nl-NL" smtClean="0"/>
              <a:t>28</a:t>
            </a:fld>
            <a:endParaRPr lang="nl-NL"/>
          </a:p>
        </p:txBody>
      </p:sp>
    </p:spTree>
    <p:extLst>
      <p:ext uri="{BB962C8B-B14F-4D97-AF65-F5344CB8AC3E}">
        <p14:creationId xmlns:p14="http://schemas.microsoft.com/office/powerpoint/2010/main" val="1912805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t>Aaneliding</a:t>
            </a:r>
            <a:r>
              <a:rPr lang="en-US" sz="1200" dirty="0" smtClean="0"/>
              <a:t>: BD2/ </a:t>
            </a:r>
            <a:r>
              <a:rPr lang="en-US" sz="1200" dirty="0" err="1" smtClean="0"/>
              <a:t>periodieke</a:t>
            </a:r>
            <a:r>
              <a:rPr lang="en-US" sz="1200" dirty="0" smtClean="0"/>
              <a:t> rapportage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Wens van IGG </a:t>
            </a:r>
            <a:r>
              <a:rPr lang="en-US" sz="1200" dirty="0" err="1" smtClean="0"/>
              <a:t>en</a:t>
            </a:r>
            <a:r>
              <a:rPr lang="en-US" sz="1200" dirty="0" smtClean="0"/>
              <a:t> IOB: </a:t>
            </a:r>
            <a:r>
              <a:rPr lang="en-US" sz="1200" dirty="0" err="1" smtClean="0"/>
              <a:t>coherentie</a:t>
            </a:r>
            <a:r>
              <a:rPr lang="en-US" sz="1200" dirty="0" smtClean="0"/>
              <a:t> issue (W, V, E was al </a:t>
            </a:r>
            <a:r>
              <a:rPr lang="en-US" sz="1200" dirty="0" err="1" smtClean="0"/>
              <a:t>eerder</a:t>
            </a:r>
            <a:r>
              <a:rPr lang="en-US" sz="1200" dirty="0" smtClean="0"/>
              <a:t> </a:t>
            </a:r>
            <a:r>
              <a:rPr lang="en-US" sz="1200" dirty="0" err="1" smtClean="0"/>
              <a:t>doorgelicht</a:t>
            </a:r>
            <a:r>
              <a:rPr lang="en-US"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t>Vraag</a:t>
            </a:r>
            <a:r>
              <a:rPr lang="en-US" sz="1200" dirty="0" smtClean="0"/>
              <a:t> 4 was </a:t>
            </a:r>
            <a:r>
              <a:rPr lang="en-GB" sz="1200" b="1" dirty="0" err="1" smtClean="0"/>
              <a:t>Welke</a:t>
            </a:r>
            <a:r>
              <a:rPr lang="en-GB" sz="1200" b="1" dirty="0" smtClean="0"/>
              <a:t> </a:t>
            </a:r>
            <a:r>
              <a:rPr lang="en-GB" sz="1200" b="1" dirty="0" err="1" smtClean="0"/>
              <a:t>factoren</a:t>
            </a:r>
            <a:r>
              <a:rPr lang="en-GB" sz="1200" dirty="0" smtClean="0"/>
              <a:t>, </a:t>
            </a:r>
            <a:r>
              <a:rPr lang="en-GB" sz="1200" dirty="0" err="1" smtClean="0"/>
              <a:t>processen</a:t>
            </a:r>
            <a:r>
              <a:rPr lang="en-GB" sz="1200" dirty="0" smtClean="0"/>
              <a:t> </a:t>
            </a:r>
            <a:r>
              <a:rPr lang="en-GB" sz="1200" dirty="0" err="1" smtClean="0"/>
              <a:t>en</a:t>
            </a:r>
            <a:r>
              <a:rPr lang="en-GB" sz="1200" dirty="0" smtClean="0"/>
              <a:t> </a:t>
            </a:r>
            <a:r>
              <a:rPr lang="en-GB" sz="1200" dirty="0" err="1" smtClean="0"/>
              <a:t>elementen</a:t>
            </a:r>
            <a:r>
              <a:rPr lang="en-GB" sz="1200" dirty="0" smtClean="0"/>
              <a:t> </a:t>
            </a:r>
            <a:r>
              <a:rPr lang="en-GB" sz="1200" dirty="0" err="1" smtClean="0"/>
              <a:t>waren</a:t>
            </a:r>
            <a:r>
              <a:rPr lang="en-GB" sz="1200" dirty="0" smtClean="0"/>
              <a:t> van </a:t>
            </a:r>
            <a:r>
              <a:rPr lang="en-GB" sz="1200" dirty="0" err="1" smtClean="0"/>
              <a:t>invloed</a:t>
            </a:r>
            <a:r>
              <a:rPr lang="en-GB" sz="1200" dirty="0" smtClean="0"/>
              <a:t> op de </a:t>
            </a:r>
            <a:r>
              <a:rPr lang="en-GB" sz="1200" dirty="0" err="1" smtClean="0"/>
              <a:t>coherentie</a:t>
            </a:r>
            <a:r>
              <a:rPr lang="en-GB"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We </a:t>
            </a:r>
            <a:r>
              <a:rPr lang="en-GB" sz="1200" dirty="0" err="1" smtClean="0"/>
              <a:t>willen</a:t>
            </a:r>
            <a:r>
              <a:rPr lang="en-GB" sz="1200" dirty="0" smtClean="0"/>
              <a:t> </a:t>
            </a:r>
            <a:r>
              <a:rPr lang="en-GB" sz="1200" dirty="0" err="1" smtClean="0"/>
              <a:t>ook</a:t>
            </a:r>
            <a:r>
              <a:rPr lang="en-GB" sz="1200" dirty="0" smtClean="0"/>
              <a:t> </a:t>
            </a:r>
            <a:r>
              <a:rPr lang="en-GB" sz="1200" dirty="0" err="1" smtClean="0"/>
              <a:t>kijken</a:t>
            </a:r>
            <a:r>
              <a:rPr lang="en-GB" sz="1200" dirty="0" smtClean="0"/>
              <a:t> </a:t>
            </a:r>
            <a:r>
              <a:rPr lang="en-GB" sz="1200" dirty="0" err="1" smtClean="0"/>
              <a:t>naar</a:t>
            </a:r>
            <a:r>
              <a:rPr lang="en-GB" sz="1200" dirty="0" smtClean="0"/>
              <a:t> de </a:t>
            </a:r>
            <a:r>
              <a:rPr lang="en-GB" sz="1200" dirty="0" err="1" smtClean="0"/>
              <a:t>effecten</a:t>
            </a:r>
            <a:r>
              <a:rPr lang="en-GB" sz="1200" dirty="0" smtClean="0"/>
              <a:t> </a:t>
            </a:r>
            <a:r>
              <a:rPr lang="en-GB" sz="1200" dirty="0" err="1" smtClean="0"/>
              <a:t>cvan</a:t>
            </a:r>
            <a:r>
              <a:rPr lang="en-GB" sz="1200" dirty="0" smtClean="0"/>
              <a:t> </a:t>
            </a:r>
            <a:r>
              <a:rPr lang="en-GB" sz="1200" dirty="0" err="1" smtClean="0"/>
              <a:t>coherentie</a:t>
            </a:r>
            <a:r>
              <a:rPr lang="en-GB" sz="1200" dirty="0" smtClean="0"/>
              <a:t>, </a:t>
            </a:r>
            <a:r>
              <a:rPr lang="en-GB" sz="1200" dirty="0" err="1" smtClean="0"/>
              <a:t>en</a:t>
            </a:r>
            <a:r>
              <a:rPr lang="en-GB" sz="1200" dirty="0" smtClean="0"/>
              <a:t> </a:t>
            </a:r>
            <a:r>
              <a:rPr lang="en-GB" sz="1200" dirty="0" err="1" smtClean="0"/>
              <a:t>coherente</a:t>
            </a:r>
            <a:r>
              <a:rPr lang="en-GB" sz="1200" dirty="0" smtClean="0"/>
              <a:t> </a:t>
            </a:r>
            <a:r>
              <a:rPr lang="en-GB" sz="1200" dirty="0" err="1" smtClean="0"/>
              <a:t>activiteiten</a:t>
            </a:r>
            <a:r>
              <a:rPr lang="en-GB" sz="1200" dirty="0" smtClean="0"/>
              <a:t> </a:t>
            </a:r>
            <a:r>
              <a:rPr lang="en-GB" sz="1200" dirty="0" err="1" smtClean="0"/>
              <a:t>vergelijken</a:t>
            </a:r>
            <a:r>
              <a:rPr lang="en-GB" sz="1200" dirty="0" smtClean="0"/>
              <a:t> met </a:t>
            </a:r>
            <a:r>
              <a:rPr lang="en-GB" sz="1200" dirty="0" err="1" smtClean="0"/>
              <a:t>niet</a:t>
            </a:r>
            <a:r>
              <a:rPr lang="en-GB" sz="1200" dirty="0" smtClean="0"/>
              <a:t> </a:t>
            </a:r>
            <a:r>
              <a:rPr lang="en-GB" sz="1200" dirty="0" err="1" smtClean="0"/>
              <a:t>coherente</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smtClean="0"/>
              <a:t>Omdat</a:t>
            </a:r>
            <a:r>
              <a:rPr lang="en-GB" sz="1200" baseline="0" dirty="0" smtClean="0"/>
              <a:t> het </a:t>
            </a:r>
            <a:r>
              <a:rPr lang="en-GB" sz="1200" baseline="0" dirty="0" err="1" smtClean="0"/>
              <a:t>een</a:t>
            </a:r>
            <a:r>
              <a:rPr lang="en-GB" sz="1200" baseline="0" dirty="0" smtClean="0"/>
              <a:t> </a:t>
            </a:r>
            <a:r>
              <a:rPr lang="en-GB" sz="1200" baseline="0" dirty="0" err="1" smtClean="0"/>
              <a:t>periodieke</a:t>
            </a:r>
            <a:r>
              <a:rPr lang="en-GB" sz="1200" baseline="0" dirty="0" smtClean="0"/>
              <a:t> rapportage is </a:t>
            </a:r>
            <a:r>
              <a:rPr lang="en-GB" sz="1200" baseline="0" dirty="0" err="1" smtClean="0"/>
              <a:t>moeten</a:t>
            </a:r>
            <a:r>
              <a:rPr lang="en-GB" sz="1200" baseline="0" dirty="0" smtClean="0"/>
              <a:t> we </a:t>
            </a:r>
            <a:r>
              <a:rPr lang="en-GB" sz="1200" baseline="0" dirty="0" err="1" smtClean="0"/>
              <a:t>ook</a:t>
            </a:r>
            <a:r>
              <a:rPr lang="en-GB" sz="1200" baseline="0" dirty="0" smtClean="0"/>
              <a:t> </a:t>
            </a:r>
            <a:r>
              <a:rPr lang="en-GB" sz="1200" baseline="0" dirty="0" err="1" smtClean="0"/>
              <a:t>wel</a:t>
            </a:r>
            <a:r>
              <a:rPr lang="en-GB" sz="1200" baseline="0" dirty="0" smtClean="0"/>
              <a:t> </a:t>
            </a:r>
            <a:r>
              <a:rPr lang="en-GB" sz="1200" baseline="0" dirty="0" err="1" smtClean="0"/>
              <a:t>naar</a:t>
            </a:r>
            <a:r>
              <a:rPr lang="en-GB" sz="1200" baseline="0" dirty="0" smtClean="0"/>
              <a:t> </a:t>
            </a:r>
            <a:r>
              <a:rPr lang="en-GB" sz="1200" baseline="0" dirty="0" err="1" smtClean="0"/>
              <a:t>effectiviteit</a:t>
            </a:r>
            <a:r>
              <a:rPr lang="en-GB" sz="1200" baseline="0" dirty="0" smtClean="0"/>
              <a:t> op </a:t>
            </a:r>
            <a:r>
              <a:rPr lang="en-GB" sz="1200" baseline="0" dirty="0" err="1" smtClean="0"/>
              <a:t>zich</a:t>
            </a:r>
            <a:r>
              <a:rPr lang="en-GB" sz="1200" baseline="0" dirty="0" smtClean="0"/>
              <a:t> </a:t>
            </a:r>
            <a:r>
              <a:rPr lang="en-GB" sz="1200" baseline="0" dirty="0" err="1" smtClean="0"/>
              <a:t>kijken</a:t>
            </a:r>
            <a:r>
              <a:rPr lang="en-GB" sz="1200" baseline="0" dirty="0" smtClean="0"/>
              <a:t>. </a:t>
            </a:r>
            <a:endParaRPr lang="nl-NL"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t>Drie</a:t>
            </a:r>
            <a:r>
              <a:rPr lang="en-US" sz="1200" dirty="0" smtClean="0"/>
              <a:t> case </a:t>
            </a:r>
            <a:r>
              <a:rPr lang="en-US" sz="1200" dirty="0" err="1" smtClean="0"/>
              <a:t>studie</a:t>
            </a:r>
            <a:r>
              <a:rPr lang="en-US" sz="1200" dirty="0" smtClean="0"/>
              <a:t> </a:t>
            </a:r>
            <a:r>
              <a:rPr lang="en-US" sz="1200" dirty="0" err="1" smtClean="0"/>
              <a:t>landen</a:t>
            </a:r>
            <a:r>
              <a:rPr lang="en-US" sz="1200" dirty="0" smtClean="0"/>
              <a:t>, twee pre-studies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4 </a:t>
            </a:r>
            <a:r>
              <a:rPr lang="en-US" sz="1200" dirty="0" err="1" smtClean="0"/>
              <a:t>evaluatievragen</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t>Bron</a:t>
            </a:r>
            <a:r>
              <a:rPr lang="en-US" sz="1200" dirty="0" smtClean="0"/>
              <a:t> </a:t>
            </a:r>
            <a:r>
              <a:rPr lang="en-US" sz="1200" dirty="0" err="1" smtClean="0"/>
              <a:t>figuur</a:t>
            </a:r>
            <a:r>
              <a:rPr lang="en-US" sz="1200" dirty="0" smtClean="0"/>
              <a:t>:</a:t>
            </a:r>
            <a:r>
              <a:rPr lang="en-US" sz="1200" baseline="0" dirty="0" smtClean="0"/>
              <a:t> concept TOR </a:t>
            </a:r>
            <a:r>
              <a:rPr lang="en-US" sz="1200" baseline="0" dirty="0" err="1" smtClean="0"/>
              <a:t>coherentie</a:t>
            </a:r>
            <a:r>
              <a:rPr lang="en-US" sz="1200" baseline="0" dirty="0" smtClean="0"/>
              <a:t>, IOB (</a:t>
            </a:r>
            <a:r>
              <a:rPr lang="en-US" sz="1200" baseline="0" dirty="0" err="1" smtClean="0"/>
              <a:t>Ferko</a:t>
            </a:r>
            <a:r>
              <a:rPr lang="en-US" sz="1200" baseline="0" dirty="0" smtClean="0"/>
              <a:t> </a:t>
            </a:r>
            <a:r>
              <a:rPr lang="en-US" sz="1200" baseline="0" dirty="0" err="1" smtClean="0"/>
              <a:t>Bodnar</a:t>
            </a:r>
            <a:r>
              <a:rPr lang="en-US" sz="1200" baseline="0" dirty="0" smtClean="0"/>
              <a:t>)</a:t>
            </a:r>
            <a:endParaRPr lang="en-US" sz="1200" dirty="0" smtClean="0"/>
          </a:p>
          <a:p>
            <a:endParaRPr lang="nl-NL" dirty="0"/>
          </a:p>
        </p:txBody>
      </p:sp>
      <p:sp>
        <p:nvSpPr>
          <p:cNvPr id="4" name="Slide Number Placeholder 3"/>
          <p:cNvSpPr>
            <a:spLocks noGrp="1"/>
          </p:cNvSpPr>
          <p:nvPr>
            <p:ph type="sldNum" sz="quarter" idx="10"/>
          </p:nvPr>
        </p:nvSpPr>
        <p:spPr/>
        <p:txBody>
          <a:bodyPr/>
          <a:lstStyle/>
          <a:p>
            <a:fld id="{7610B95E-15E0-4E41-A6F1-3F7B74C1C7B6}" type="slidenum">
              <a:rPr lang="nl-NL" smtClean="0"/>
              <a:t>29</a:t>
            </a:fld>
            <a:endParaRPr lang="nl-NL"/>
          </a:p>
        </p:txBody>
      </p:sp>
    </p:spTree>
    <p:extLst>
      <p:ext uri="{BB962C8B-B14F-4D97-AF65-F5344CB8AC3E}">
        <p14:creationId xmlns:p14="http://schemas.microsoft.com/office/powerpoint/2010/main" val="2465333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Interne </a:t>
            </a:r>
            <a:r>
              <a:rPr lang="en-US" dirty="0" err="1" smtClean="0"/>
              <a:t>coherentie</a:t>
            </a:r>
            <a:r>
              <a:rPr lang="en-US" dirty="0" smtClean="0"/>
              <a:t> = </a:t>
            </a:r>
            <a:r>
              <a:rPr lang="en-US" sz="1200" dirty="0" err="1" smtClean="0"/>
              <a:t>samenhang</a:t>
            </a:r>
            <a:r>
              <a:rPr lang="en-US" sz="1200" dirty="0" smtClean="0"/>
              <a:t> van </a:t>
            </a:r>
            <a:r>
              <a:rPr lang="en-US" sz="1200" dirty="0" err="1" smtClean="0"/>
              <a:t>beleidsterreinen</a:t>
            </a:r>
            <a:r>
              <a:rPr lang="en-US" sz="1200" dirty="0" smtClean="0"/>
              <a:t>, </a:t>
            </a:r>
            <a:r>
              <a:rPr lang="en-US" sz="1200" dirty="0" err="1" smtClean="0"/>
              <a:t>acties</a:t>
            </a:r>
            <a:r>
              <a:rPr lang="en-US" sz="1200" dirty="0" smtClean="0"/>
              <a:t> </a:t>
            </a:r>
            <a:r>
              <a:rPr lang="en-US" sz="1200" dirty="0" err="1" smtClean="0"/>
              <a:t>en</a:t>
            </a:r>
            <a:r>
              <a:rPr lang="en-US" sz="1200" dirty="0" smtClean="0"/>
              <a:t> </a:t>
            </a:r>
            <a:r>
              <a:rPr lang="en-US" sz="1200" dirty="0" err="1" smtClean="0"/>
              <a:t>spelers</a:t>
            </a:r>
            <a:r>
              <a:rPr lang="en-US" sz="1200" dirty="0" smtClean="0"/>
              <a:t> </a:t>
            </a:r>
            <a:r>
              <a:rPr lang="en-US" sz="1200" dirty="0" err="1" smtClean="0"/>
              <a:t>onderling</a:t>
            </a:r>
            <a:r>
              <a:rPr lang="en-US" sz="1200" dirty="0" smtClean="0"/>
              <a:t>, </a:t>
            </a:r>
            <a:r>
              <a:rPr lang="en-US" sz="1200" dirty="0" err="1" smtClean="0"/>
              <a:t>binnen</a:t>
            </a:r>
            <a:r>
              <a:rPr lang="en-US" sz="1200" dirty="0" smtClean="0"/>
              <a:t> </a:t>
            </a:r>
            <a:r>
              <a:rPr lang="en-US" sz="1200" dirty="0" err="1" smtClean="0"/>
              <a:t>en</a:t>
            </a:r>
            <a:r>
              <a:rPr lang="en-US" sz="1200" dirty="0" smtClean="0"/>
              <a:t> </a:t>
            </a:r>
            <a:r>
              <a:rPr lang="en-US" sz="1200" dirty="0" err="1" smtClean="0"/>
              <a:t>buiten</a:t>
            </a:r>
            <a:r>
              <a:rPr lang="en-US" sz="1200" dirty="0" smtClean="0"/>
              <a:t> OS, </a:t>
            </a:r>
            <a:r>
              <a:rPr lang="en-US" sz="1200" dirty="0" err="1" smtClean="0"/>
              <a:t>zoals</a:t>
            </a:r>
            <a:r>
              <a:rPr lang="en-US" sz="1200" dirty="0" smtClean="0"/>
              <a:t> Rob al </a:t>
            </a:r>
            <a:r>
              <a:rPr lang="en-US" sz="1200" dirty="0" err="1" smtClean="0"/>
              <a:t>heeft</a:t>
            </a:r>
            <a:r>
              <a:rPr lang="en-US" sz="1200" dirty="0" smtClean="0"/>
              <a:t> </a:t>
            </a:r>
            <a:r>
              <a:rPr lang="en-US" sz="1200" dirty="0" err="1" smtClean="0"/>
              <a:t>uitgelegd</a:t>
            </a:r>
            <a:r>
              <a:rPr lang="en-US" sz="1200" dirty="0" smtClean="0"/>
              <a:t>. In </a:t>
            </a:r>
            <a:r>
              <a:rPr lang="en-US" sz="1200" dirty="0" err="1" smtClean="0"/>
              <a:t>dit</a:t>
            </a:r>
            <a:r>
              <a:rPr lang="en-US" sz="1200" dirty="0" smtClean="0"/>
              <a:t> </a:t>
            </a:r>
            <a:r>
              <a:rPr lang="en-US" sz="1200" dirty="0" err="1" smtClean="0"/>
              <a:t>geval</a:t>
            </a:r>
            <a:r>
              <a:rPr lang="en-US" sz="1200" dirty="0" smtClean="0"/>
              <a:t>: </a:t>
            </a:r>
            <a:r>
              <a:rPr lang="en-US" sz="1200" dirty="0" err="1" smtClean="0"/>
              <a:t>tussen</a:t>
            </a:r>
            <a:r>
              <a:rPr lang="en-US" sz="1200" dirty="0" smtClean="0"/>
              <a:t> W, V, K </a:t>
            </a:r>
            <a:r>
              <a:rPr lang="en-US" sz="1200" dirty="0" err="1" smtClean="0"/>
              <a:t>beleid</a:t>
            </a:r>
            <a:r>
              <a:rPr lang="en-US" sz="1200" dirty="0" smtClean="0"/>
              <a:t>, </a:t>
            </a:r>
            <a:r>
              <a:rPr lang="en-US" sz="1200" dirty="0" err="1" smtClean="0"/>
              <a:t>binnen</a:t>
            </a:r>
            <a:r>
              <a:rPr lang="en-US" sz="1200" baseline="0" dirty="0" smtClean="0"/>
              <a:t> BZ, </a:t>
            </a:r>
            <a:r>
              <a:rPr lang="en-US" sz="1200" baseline="0" dirty="0" err="1" smtClean="0"/>
              <a:t>en</a:t>
            </a:r>
            <a:r>
              <a:rPr lang="en-US" sz="1200" baseline="0" dirty="0" smtClean="0"/>
              <a:t> </a:t>
            </a:r>
            <a:r>
              <a:rPr lang="en-US" sz="1200" baseline="0" dirty="0" err="1" smtClean="0"/>
              <a:t>binnen</a:t>
            </a:r>
            <a:r>
              <a:rPr lang="en-US" sz="1200" baseline="0" dirty="0" smtClean="0"/>
              <a:t> NL/EU.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t>Ezterne</a:t>
            </a:r>
            <a:r>
              <a:rPr lang="en-US" sz="1200" dirty="0" smtClean="0"/>
              <a:t> </a:t>
            </a:r>
            <a:r>
              <a:rPr lang="en-US" sz="1200" dirty="0" err="1" smtClean="0"/>
              <a:t>coheretie</a:t>
            </a:r>
            <a:r>
              <a:rPr lang="en-US" sz="1200" dirty="0" smtClean="0"/>
              <a:t> = </a:t>
            </a:r>
            <a:r>
              <a:rPr lang="en-US" sz="1200" dirty="0" err="1" smtClean="0"/>
              <a:t>samenwerking</a:t>
            </a:r>
            <a:r>
              <a:rPr lang="en-US" sz="1200" dirty="0" smtClean="0"/>
              <a:t>, </a:t>
            </a:r>
            <a:r>
              <a:rPr lang="en-US" sz="1200" dirty="0" err="1" smtClean="0"/>
              <a:t>coördinatie</a:t>
            </a:r>
            <a:r>
              <a:rPr lang="en-US" sz="1200" dirty="0" smtClean="0"/>
              <a:t>, </a:t>
            </a:r>
            <a:r>
              <a:rPr lang="en-US" sz="1200" i="1" dirty="0" smtClean="0"/>
              <a:t>alignment</a:t>
            </a:r>
            <a:r>
              <a:rPr lang="en-US" sz="1200" dirty="0" smtClean="0"/>
              <a:t>, </a:t>
            </a:r>
            <a:r>
              <a:rPr lang="en-US" sz="1200" dirty="0" err="1" smtClean="0"/>
              <a:t>harmonisatie</a:t>
            </a:r>
            <a:r>
              <a:rPr lang="en-US" sz="1200" dirty="0" smtClean="0"/>
              <a:t>, </a:t>
            </a:r>
            <a:r>
              <a:rPr lang="en-US" sz="1200" dirty="0" err="1" smtClean="0"/>
              <a:t>complementariteit</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t>Coherentie</a:t>
            </a:r>
            <a:r>
              <a:rPr lang="en-US" sz="1200" dirty="0" smtClean="0"/>
              <a:t> in </a:t>
            </a:r>
            <a:r>
              <a:rPr lang="en-US" sz="1200" dirty="0" err="1" smtClean="0"/>
              <a:t>tijd</a:t>
            </a:r>
            <a:r>
              <a:rPr lang="en-US" sz="1200" dirty="0" smtClean="0"/>
              <a:t> = </a:t>
            </a:r>
            <a:r>
              <a:rPr lang="en-US" sz="1200" dirty="0" err="1" smtClean="0">
                <a:solidFill>
                  <a:schemeClr val="tx1">
                    <a:lumMod val="50000"/>
                    <a:lumOff val="50000"/>
                  </a:schemeClr>
                </a:solidFill>
              </a:rPr>
              <a:t>korte</a:t>
            </a:r>
            <a:r>
              <a:rPr lang="en-US" sz="1200" dirty="0" smtClean="0">
                <a:solidFill>
                  <a:schemeClr val="tx1">
                    <a:lumMod val="50000"/>
                    <a:lumOff val="50000"/>
                  </a:schemeClr>
                </a:solidFill>
              </a:rPr>
              <a:t> </a:t>
            </a:r>
            <a:r>
              <a:rPr lang="en-US" sz="1200" dirty="0" err="1" smtClean="0">
                <a:solidFill>
                  <a:schemeClr val="tx1">
                    <a:lumMod val="50000"/>
                    <a:lumOff val="50000"/>
                  </a:schemeClr>
                </a:solidFill>
              </a:rPr>
              <a:t>termijn</a:t>
            </a:r>
            <a:r>
              <a:rPr lang="en-US" sz="1200" dirty="0" smtClean="0">
                <a:solidFill>
                  <a:schemeClr val="tx1">
                    <a:lumMod val="50000"/>
                    <a:lumOff val="50000"/>
                  </a:schemeClr>
                </a:solidFill>
              </a:rPr>
              <a:t>, </a:t>
            </a:r>
            <a:r>
              <a:rPr lang="en-US" sz="1200" dirty="0" err="1" smtClean="0">
                <a:solidFill>
                  <a:schemeClr val="tx1">
                    <a:lumMod val="50000"/>
                    <a:lumOff val="50000"/>
                  </a:schemeClr>
                </a:solidFill>
              </a:rPr>
              <a:t>lange</a:t>
            </a:r>
            <a:r>
              <a:rPr lang="en-US" sz="1200" dirty="0" smtClean="0">
                <a:solidFill>
                  <a:schemeClr val="tx1">
                    <a:lumMod val="50000"/>
                    <a:lumOff val="50000"/>
                  </a:schemeClr>
                </a:solidFill>
              </a:rPr>
              <a:t> </a:t>
            </a:r>
            <a:r>
              <a:rPr lang="en-US" sz="1200" dirty="0" err="1" smtClean="0">
                <a:solidFill>
                  <a:schemeClr val="tx1">
                    <a:lumMod val="50000"/>
                    <a:lumOff val="50000"/>
                  </a:schemeClr>
                </a:solidFill>
              </a:rPr>
              <a:t>termijn</a:t>
            </a:r>
            <a:r>
              <a:rPr lang="en-US" sz="1200" dirty="0" smtClean="0">
                <a:solidFill>
                  <a:schemeClr val="tx1">
                    <a:lumMod val="50000"/>
                    <a:lumOff val="50000"/>
                  </a:schemeClr>
                </a:solidFill>
              </a:rPr>
              <a:t> </a:t>
            </a:r>
            <a:r>
              <a:rPr lang="en-US" sz="1200" dirty="0" err="1" smtClean="0">
                <a:solidFill>
                  <a:schemeClr val="tx1">
                    <a:lumMod val="50000"/>
                    <a:lumOff val="50000"/>
                  </a:schemeClr>
                </a:solidFill>
              </a:rPr>
              <a:t>en</a:t>
            </a:r>
            <a:r>
              <a:rPr lang="en-US" sz="1200" dirty="0" smtClean="0">
                <a:solidFill>
                  <a:schemeClr val="tx1">
                    <a:lumMod val="50000"/>
                    <a:lumOff val="50000"/>
                  </a:schemeClr>
                </a:solidFill>
              </a:rPr>
              <a:t> </a:t>
            </a:r>
            <a:r>
              <a:rPr lang="en-US" sz="1200" dirty="0" err="1" smtClean="0">
                <a:solidFill>
                  <a:schemeClr val="tx1">
                    <a:lumMod val="50000"/>
                    <a:lumOff val="50000"/>
                  </a:schemeClr>
                </a:solidFill>
              </a:rPr>
              <a:t>duurzaamheid</a:t>
            </a:r>
            <a:r>
              <a:rPr lang="en-US" sz="1200" dirty="0" smtClean="0">
                <a:solidFill>
                  <a:schemeClr val="tx1">
                    <a:lumMod val="50000"/>
                    <a:lumOff val="50000"/>
                  </a:schemeClr>
                </a:solidFill>
              </a:rPr>
              <a:t>. </a:t>
            </a:r>
            <a:r>
              <a:rPr lang="en-US" sz="1200" dirty="0" err="1" smtClean="0">
                <a:solidFill>
                  <a:schemeClr val="tx1">
                    <a:lumMod val="50000"/>
                    <a:lumOff val="50000"/>
                  </a:schemeClr>
                </a:solidFill>
              </a:rPr>
              <a:t>Daar</a:t>
            </a:r>
            <a:r>
              <a:rPr lang="en-US" sz="1200" dirty="0" smtClean="0">
                <a:solidFill>
                  <a:schemeClr val="tx1">
                    <a:lumMod val="50000"/>
                    <a:lumOff val="50000"/>
                  </a:schemeClr>
                </a:solidFill>
              </a:rPr>
              <a:t> </a:t>
            </a:r>
            <a:r>
              <a:rPr lang="en-US" sz="1200" dirty="0" err="1" smtClean="0">
                <a:solidFill>
                  <a:schemeClr val="tx1">
                    <a:lumMod val="50000"/>
                    <a:lumOff val="50000"/>
                  </a:schemeClr>
                </a:solidFill>
              </a:rPr>
              <a:t>kijken</a:t>
            </a:r>
            <a:r>
              <a:rPr lang="en-US" sz="1200" dirty="0" smtClean="0">
                <a:solidFill>
                  <a:schemeClr val="tx1">
                    <a:lumMod val="50000"/>
                    <a:lumOff val="50000"/>
                  </a:schemeClr>
                </a:solidFill>
              </a:rPr>
              <a:t> we </a:t>
            </a:r>
            <a:r>
              <a:rPr lang="en-US" sz="1200" dirty="0" err="1" smtClean="0">
                <a:solidFill>
                  <a:schemeClr val="tx1">
                    <a:lumMod val="50000"/>
                    <a:lumOff val="50000"/>
                  </a:schemeClr>
                </a:solidFill>
              </a:rPr>
              <a:t>bij</a:t>
            </a:r>
            <a:r>
              <a:rPr lang="en-US" sz="1200" dirty="0" smtClean="0">
                <a:solidFill>
                  <a:schemeClr val="tx1">
                    <a:lumMod val="50000"/>
                    <a:lumOff val="50000"/>
                  </a:schemeClr>
                </a:solidFill>
              </a:rPr>
              <a:t> </a:t>
            </a:r>
            <a:r>
              <a:rPr lang="en-US" sz="1200" dirty="0" err="1" smtClean="0">
                <a:solidFill>
                  <a:schemeClr val="tx1">
                    <a:lumMod val="50000"/>
                    <a:lumOff val="50000"/>
                  </a:schemeClr>
                </a:solidFill>
              </a:rPr>
              <a:t>deze</a:t>
            </a:r>
            <a:r>
              <a:rPr lang="en-US" sz="1200" dirty="0" smtClean="0">
                <a:solidFill>
                  <a:schemeClr val="tx1">
                    <a:lumMod val="50000"/>
                    <a:lumOff val="50000"/>
                  </a:schemeClr>
                </a:solidFill>
              </a:rPr>
              <a:t> </a:t>
            </a:r>
            <a:r>
              <a:rPr lang="en-US" sz="1200" dirty="0" err="1" smtClean="0">
                <a:solidFill>
                  <a:schemeClr val="tx1">
                    <a:lumMod val="50000"/>
                    <a:lumOff val="50000"/>
                  </a:schemeClr>
                </a:solidFill>
              </a:rPr>
              <a:t>studie</a:t>
            </a:r>
            <a:r>
              <a:rPr lang="en-US" sz="1200" dirty="0" smtClean="0">
                <a:solidFill>
                  <a:schemeClr val="tx1">
                    <a:lumMod val="50000"/>
                    <a:lumOff val="50000"/>
                  </a:schemeClr>
                </a:solidFill>
              </a:rPr>
              <a:t> </a:t>
            </a:r>
            <a:r>
              <a:rPr lang="en-US" sz="1200" dirty="0" err="1" smtClean="0">
                <a:solidFill>
                  <a:schemeClr val="tx1">
                    <a:lumMod val="50000"/>
                    <a:lumOff val="50000"/>
                  </a:schemeClr>
                </a:solidFill>
              </a:rPr>
              <a:t>ook</a:t>
            </a:r>
            <a:r>
              <a:rPr lang="en-US" sz="1200" dirty="0" smtClean="0">
                <a:solidFill>
                  <a:schemeClr val="tx1">
                    <a:lumMod val="50000"/>
                    <a:lumOff val="50000"/>
                  </a:schemeClr>
                </a:solidFill>
              </a:rPr>
              <a:t> </a:t>
            </a:r>
            <a:r>
              <a:rPr lang="en-US" sz="1200" dirty="0" err="1" smtClean="0">
                <a:solidFill>
                  <a:schemeClr val="tx1">
                    <a:lumMod val="50000"/>
                    <a:lumOff val="50000"/>
                  </a:schemeClr>
                </a:solidFill>
              </a:rPr>
              <a:t>naar</a:t>
            </a:r>
            <a:r>
              <a:rPr lang="en-US" sz="1200" dirty="0" smtClean="0">
                <a:solidFill>
                  <a:schemeClr val="tx1">
                    <a:lumMod val="50000"/>
                    <a:lumOff val="50000"/>
                  </a:schemeClr>
                </a:solidFill>
              </a:rPr>
              <a:t>: </a:t>
            </a:r>
            <a:r>
              <a:rPr lang="en-US" sz="1200" dirty="0" err="1" smtClean="0">
                <a:solidFill>
                  <a:schemeClr val="tx1">
                    <a:lumMod val="50000"/>
                    <a:lumOff val="50000"/>
                  </a:schemeClr>
                </a:solidFill>
              </a:rPr>
              <a:t>beleid</a:t>
            </a:r>
            <a:r>
              <a:rPr lang="en-US" sz="1200" dirty="0" smtClean="0">
                <a:solidFill>
                  <a:schemeClr val="tx1">
                    <a:lumMod val="50000"/>
                    <a:lumOff val="50000"/>
                  </a:schemeClr>
                </a:solidFill>
              </a:rPr>
              <a:t> in </a:t>
            </a:r>
            <a:r>
              <a:rPr lang="en-US" sz="1200" dirty="0" err="1" smtClean="0">
                <a:solidFill>
                  <a:schemeClr val="tx1">
                    <a:lumMod val="50000"/>
                    <a:lumOff val="50000"/>
                  </a:schemeClr>
                </a:solidFill>
              </a:rPr>
              <a:t>lijn</a:t>
            </a:r>
            <a:r>
              <a:rPr lang="en-US" sz="1200" baseline="0" dirty="0" smtClean="0">
                <a:solidFill>
                  <a:schemeClr val="tx1">
                    <a:lumMod val="50000"/>
                    <a:lumOff val="50000"/>
                  </a:schemeClr>
                </a:solidFill>
              </a:rPr>
              <a:t> met </a:t>
            </a:r>
            <a:r>
              <a:rPr lang="en-US" sz="1200" baseline="0" dirty="0" err="1" smtClean="0">
                <a:solidFill>
                  <a:schemeClr val="tx1">
                    <a:lumMod val="50000"/>
                    <a:lumOff val="50000"/>
                  </a:schemeClr>
                </a:solidFill>
              </a:rPr>
              <a:t>nationale</a:t>
            </a:r>
            <a:r>
              <a:rPr lang="en-US" sz="1200" baseline="0" dirty="0" smtClean="0">
                <a:solidFill>
                  <a:schemeClr val="tx1">
                    <a:lumMod val="50000"/>
                    <a:lumOff val="50000"/>
                  </a:schemeClr>
                </a:solidFill>
              </a:rPr>
              <a:t> </a:t>
            </a:r>
            <a:r>
              <a:rPr lang="en-US" sz="1200" baseline="0" dirty="0" err="1" smtClean="0">
                <a:solidFill>
                  <a:schemeClr val="tx1">
                    <a:lumMod val="50000"/>
                    <a:lumOff val="50000"/>
                  </a:schemeClr>
                </a:solidFill>
              </a:rPr>
              <a:t>en</a:t>
            </a:r>
            <a:r>
              <a:rPr lang="en-US" sz="1200" baseline="0" dirty="0" smtClean="0">
                <a:solidFill>
                  <a:schemeClr val="tx1">
                    <a:lumMod val="50000"/>
                    <a:lumOff val="50000"/>
                  </a:schemeClr>
                </a:solidFill>
              </a:rPr>
              <a:t> international LT </a:t>
            </a:r>
            <a:r>
              <a:rPr lang="en-US" sz="1200" baseline="0" dirty="0" err="1" smtClean="0">
                <a:solidFill>
                  <a:schemeClr val="tx1">
                    <a:lumMod val="50000"/>
                    <a:lumOff val="50000"/>
                  </a:schemeClr>
                </a:solidFill>
              </a:rPr>
              <a:t>strategieen</a:t>
            </a:r>
            <a:r>
              <a:rPr lang="en-US" sz="1200" baseline="0" dirty="0" smtClean="0">
                <a:solidFill>
                  <a:schemeClr val="tx1">
                    <a:lumMod val="50000"/>
                    <a:lumOff val="50000"/>
                  </a:schemeClr>
                </a:solidFill>
              </a:rPr>
              <a:t>? </a:t>
            </a:r>
            <a:endParaRPr lang="en-US" sz="1200" dirty="0" smtClean="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r>
              <a:rPr lang="en-US" dirty="0" smtClean="0"/>
              <a:t>(</a:t>
            </a:r>
            <a:r>
              <a:rPr lang="en-US" dirty="0" err="1" smtClean="0"/>
              <a:t>Coherentie</a:t>
            </a:r>
            <a:r>
              <a:rPr lang="en-US" baseline="0" dirty="0" smtClean="0"/>
              <a:t> in </a:t>
            </a:r>
            <a:r>
              <a:rPr lang="en-US" baseline="0" dirty="0" err="1" smtClean="0"/>
              <a:t>ruimte</a:t>
            </a:r>
            <a:r>
              <a:rPr lang="en-US" baseline="0" dirty="0" smtClean="0"/>
              <a:t>: </a:t>
            </a:r>
            <a:r>
              <a:rPr lang="en-US" baseline="0" dirty="0" err="1" smtClean="0"/>
              <a:t>niet</a:t>
            </a:r>
            <a:r>
              <a:rPr lang="en-US" baseline="0" dirty="0" smtClean="0"/>
              <a:t> </a:t>
            </a:r>
            <a:r>
              <a:rPr lang="en-US" baseline="0" dirty="0" err="1" smtClean="0"/>
              <a:t>toegepast</a:t>
            </a:r>
            <a:r>
              <a:rPr lang="en-US" baseline="0" dirty="0" smtClean="0"/>
              <a:t>/ kun je </a:t>
            </a:r>
            <a:r>
              <a:rPr lang="en-US" baseline="0" dirty="0" err="1" smtClean="0"/>
              <a:t>onder</a:t>
            </a:r>
            <a:r>
              <a:rPr lang="en-US" baseline="0" dirty="0" smtClean="0"/>
              <a:t> de rest </a:t>
            </a:r>
            <a:r>
              <a:rPr lang="en-US" baseline="0" dirty="0" err="1" smtClean="0"/>
              <a:t>brengen</a:t>
            </a:r>
            <a:r>
              <a:rPr lang="en-US" baseline="0" dirty="0" smtClean="0"/>
              <a:t>)</a:t>
            </a:r>
          </a:p>
          <a:p>
            <a:r>
              <a:rPr lang="en-US" baseline="0" dirty="0" err="1" smtClean="0"/>
              <a:t>Uitleg</a:t>
            </a:r>
            <a:r>
              <a:rPr lang="en-US" baseline="0" dirty="0" smtClean="0"/>
              <a:t>: Dutch foreign policy = Pas het VZ </a:t>
            </a:r>
            <a:r>
              <a:rPr lang="en-US" baseline="0" dirty="0" err="1" smtClean="0"/>
              <a:t>beleid</a:t>
            </a:r>
            <a:r>
              <a:rPr lang="en-US" baseline="0" dirty="0" smtClean="0"/>
              <a:t> </a:t>
            </a:r>
            <a:r>
              <a:rPr lang="en-US" baseline="0" dirty="0" err="1" smtClean="0"/>
              <a:t>bij</a:t>
            </a:r>
            <a:r>
              <a:rPr lang="en-US" baseline="0" dirty="0" smtClean="0"/>
              <a:t> het </a:t>
            </a:r>
            <a:r>
              <a:rPr lang="en-US" baseline="0" dirty="0" err="1" smtClean="0"/>
              <a:t>handelsbeleid</a:t>
            </a:r>
            <a:r>
              <a:rPr lang="en-US" baseline="0" dirty="0" smtClean="0"/>
              <a:t>? (</a:t>
            </a:r>
            <a:r>
              <a:rPr lang="en-US" baseline="0" dirty="0" err="1" smtClean="0"/>
              <a:t>pijl</a:t>
            </a:r>
            <a:r>
              <a:rPr lang="en-US" baseline="0" dirty="0" smtClean="0"/>
              <a:t> b)</a:t>
            </a:r>
          </a:p>
          <a:p>
            <a:endParaRPr lang="nl-NL" dirty="0"/>
          </a:p>
        </p:txBody>
      </p:sp>
      <p:sp>
        <p:nvSpPr>
          <p:cNvPr id="4" name="Slide Number Placeholder 3"/>
          <p:cNvSpPr>
            <a:spLocks noGrp="1"/>
          </p:cNvSpPr>
          <p:nvPr>
            <p:ph type="sldNum" sz="quarter" idx="10"/>
          </p:nvPr>
        </p:nvSpPr>
        <p:spPr/>
        <p:txBody>
          <a:bodyPr/>
          <a:lstStyle/>
          <a:p>
            <a:fld id="{7610B95E-15E0-4E41-A6F1-3F7B74C1C7B6}" type="slidenum">
              <a:rPr lang="nl-NL" smtClean="0"/>
              <a:t>30</a:t>
            </a:fld>
            <a:endParaRPr lang="nl-NL"/>
          </a:p>
        </p:txBody>
      </p:sp>
    </p:spTree>
    <p:extLst>
      <p:ext uri="{BB962C8B-B14F-4D97-AF65-F5344CB8AC3E}">
        <p14:creationId xmlns:p14="http://schemas.microsoft.com/office/powerpoint/2010/main" val="3045338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Uitleg: Past het NL polderprogramma in het Vijf Jaren Plan van Bangladesh?</a:t>
            </a:r>
            <a:r>
              <a:rPr lang="nl-NL" baseline="0" dirty="0" smtClean="0"/>
              <a:t> Pijl a.</a:t>
            </a:r>
          </a:p>
          <a:p>
            <a:r>
              <a:rPr lang="nl-NL" baseline="0" dirty="0" smtClean="0"/>
              <a:t>Past het NL programma in het Bangladesh Delta Plan 2100? Pijl b.</a:t>
            </a:r>
            <a:endParaRPr lang="nl-NL" dirty="0"/>
          </a:p>
        </p:txBody>
      </p:sp>
      <p:sp>
        <p:nvSpPr>
          <p:cNvPr id="4" name="Slide Number Placeholder 3"/>
          <p:cNvSpPr>
            <a:spLocks noGrp="1"/>
          </p:cNvSpPr>
          <p:nvPr>
            <p:ph type="sldNum" sz="quarter" idx="10"/>
          </p:nvPr>
        </p:nvSpPr>
        <p:spPr/>
        <p:txBody>
          <a:bodyPr/>
          <a:lstStyle/>
          <a:p>
            <a:fld id="{7610B95E-15E0-4E41-A6F1-3F7B74C1C7B6}" type="slidenum">
              <a:rPr lang="nl-NL" smtClean="0"/>
              <a:t>31</a:t>
            </a:fld>
            <a:endParaRPr lang="nl-NL"/>
          </a:p>
        </p:txBody>
      </p:sp>
    </p:spTree>
    <p:extLst>
      <p:ext uri="{BB962C8B-B14F-4D97-AF65-F5344CB8AC3E}">
        <p14:creationId xmlns:p14="http://schemas.microsoft.com/office/powerpoint/2010/main" val="2911748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Definitie</a:t>
            </a:r>
            <a:r>
              <a:rPr lang="en-US" baseline="0" dirty="0" smtClean="0"/>
              <a:t> </a:t>
            </a:r>
            <a:r>
              <a:rPr lang="en-US" baseline="0" dirty="0" err="1" smtClean="0"/>
              <a:t>synergie</a:t>
            </a:r>
            <a:r>
              <a:rPr lang="en-US" baseline="0" dirty="0" smtClean="0"/>
              <a:t>: </a:t>
            </a:r>
            <a:r>
              <a:rPr lang="en-GB" sz="1200" dirty="0" smtClean="0"/>
              <a:t>“</a:t>
            </a:r>
            <a:r>
              <a:rPr lang="en-GB" sz="1200" dirty="0" err="1" smtClean="0"/>
              <a:t>een</a:t>
            </a:r>
            <a:r>
              <a:rPr lang="en-GB" sz="1200" dirty="0" smtClean="0"/>
              <a:t> </a:t>
            </a:r>
            <a:r>
              <a:rPr lang="en-GB" sz="1200" dirty="0" err="1" smtClean="0"/>
              <a:t>sterker</a:t>
            </a:r>
            <a:r>
              <a:rPr lang="en-GB" sz="1200" dirty="0" smtClean="0"/>
              <a:t> effect </a:t>
            </a:r>
            <a:r>
              <a:rPr lang="en-GB" sz="1200" dirty="0" err="1" smtClean="0"/>
              <a:t>a.g.v</a:t>
            </a:r>
            <a:r>
              <a:rPr lang="en-GB" sz="1200" dirty="0" smtClean="0"/>
              <a:t>. </a:t>
            </a:r>
            <a:r>
              <a:rPr lang="en-GB" sz="1200" dirty="0" err="1" smtClean="0"/>
              <a:t>interactie</a:t>
            </a:r>
            <a:r>
              <a:rPr lang="en-GB" sz="1200" dirty="0" smtClean="0"/>
              <a:t> van </a:t>
            </a:r>
            <a:r>
              <a:rPr lang="en-GB" sz="1200" dirty="0" err="1" smtClean="0"/>
              <a:t>verschillende</a:t>
            </a:r>
            <a:r>
              <a:rPr lang="en-GB" sz="1200" dirty="0" smtClean="0"/>
              <a:t> </a:t>
            </a:r>
            <a:r>
              <a:rPr lang="en-GB" sz="1200" dirty="0" err="1" smtClean="0"/>
              <a:t>entiteiten</a:t>
            </a:r>
            <a:r>
              <a:rPr lang="en-GB" sz="1200" dirty="0" smtClean="0"/>
              <a:t> (of inputs) </a:t>
            </a:r>
            <a:r>
              <a:rPr lang="en-GB" sz="1200" dirty="0" err="1" smtClean="0"/>
              <a:t>dan</a:t>
            </a:r>
            <a:r>
              <a:rPr lang="en-GB" sz="1200" dirty="0" smtClean="0"/>
              <a:t> die </a:t>
            </a:r>
            <a:r>
              <a:rPr lang="en-GB" sz="1200" dirty="0" err="1" smtClean="0"/>
              <a:t>zij</a:t>
            </a:r>
            <a:r>
              <a:rPr lang="en-GB" sz="1200" dirty="0" smtClean="0"/>
              <a:t> </a:t>
            </a:r>
            <a:r>
              <a:rPr lang="en-GB" sz="1200" dirty="0" err="1" smtClean="0"/>
              <a:t>individueel</a:t>
            </a:r>
            <a:r>
              <a:rPr lang="en-GB" sz="1200" dirty="0" smtClean="0"/>
              <a:t> </a:t>
            </a:r>
            <a:r>
              <a:rPr lang="en-GB" sz="1200" dirty="0" err="1" smtClean="0"/>
              <a:t>konden</a:t>
            </a:r>
            <a:r>
              <a:rPr lang="en-GB" sz="1200" dirty="0" smtClean="0"/>
              <a:t> </a:t>
            </a:r>
            <a:r>
              <a:rPr lang="en-GB" sz="1200" dirty="0" err="1" smtClean="0"/>
              <a:t>bereiken</a:t>
            </a:r>
            <a:r>
              <a:rPr lang="en-GB" sz="1200" dirty="0" smtClean="0"/>
              <a:t>” (</a:t>
            </a:r>
            <a:r>
              <a:rPr lang="en-GB" sz="1200" dirty="0" err="1" smtClean="0"/>
              <a:t>Danida</a:t>
            </a:r>
            <a:r>
              <a:rPr lang="en-GB" sz="1200" dirty="0" smtClean="0"/>
              <a:t>), of </a:t>
            </a:r>
            <a:r>
              <a:rPr lang="en-GB" sz="1200" dirty="0" err="1" smtClean="0"/>
              <a:t>groter</a:t>
            </a:r>
            <a:r>
              <a:rPr lang="en-GB" sz="1200" dirty="0" smtClean="0"/>
              <a:t> </a:t>
            </a:r>
            <a:r>
              <a:rPr lang="en-GB" sz="1200" dirty="0" err="1" smtClean="0"/>
              <a:t>dan</a:t>
            </a:r>
            <a:r>
              <a:rPr lang="en-GB" sz="1200" dirty="0" smtClean="0"/>
              <a:t> </a:t>
            </a:r>
            <a:r>
              <a:rPr lang="en-GB" sz="1200" dirty="0" err="1" smtClean="0"/>
              <a:t>som</a:t>
            </a:r>
            <a:r>
              <a:rPr lang="en-GB" sz="1200" dirty="0" smtClean="0"/>
              <a:t> der</a:t>
            </a:r>
            <a:r>
              <a:rPr lang="en-GB" sz="1200" baseline="0" dirty="0" smtClean="0"/>
              <a:t> </a:t>
            </a:r>
            <a:r>
              <a:rPr lang="en-GB" sz="1200" baseline="0" dirty="0" err="1" smtClean="0"/>
              <a:t>delen</a:t>
            </a:r>
            <a:r>
              <a:rPr lang="en-GB" sz="1200" baseline="0" dirty="0" smtClean="0"/>
              <a:t> (Wikipedia) </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Soms</a:t>
            </a:r>
            <a:r>
              <a:rPr lang="en-US" dirty="0" smtClean="0"/>
              <a:t> </a:t>
            </a:r>
            <a:r>
              <a:rPr lang="en-US" dirty="0" err="1" smtClean="0"/>
              <a:t>moet</a:t>
            </a:r>
            <a:r>
              <a:rPr lang="en-US" dirty="0" smtClean="0"/>
              <a:t> je</a:t>
            </a:r>
            <a:r>
              <a:rPr lang="en-US" baseline="0" dirty="0" smtClean="0"/>
              <a:t> </a:t>
            </a:r>
            <a:r>
              <a:rPr lang="en-US" baseline="0" dirty="0" err="1" smtClean="0"/>
              <a:t>beleidskeuzes</a:t>
            </a:r>
            <a:r>
              <a:rPr lang="en-US" baseline="0" dirty="0" smtClean="0"/>
              <a:t> </a:t>
            </a:r>
            <a:r>
              <a:rPr lang="en-US" baseline="0" dirty="0" err="1" smtClean="0"/>
              <a:t>maken</a:t>
            </a:r>
            <a:r>
              <a:rPr lang="en-US" baseline="0" dirty="0" smtClean="0"/>
              <a:t>, </a:t>
            </a:r>
            <a:r>
              <a:rPr lang="en-US" baseline="0" dirty="0" err="1" smtClean="0"/>
              <a:t>onze</a:t>
            </a:r>
            <a:r>
              <a:rPr lang="en-US" baseline="0" dirty="0" smtClean="0"/>
              <a:t> </a:t>
            </a:r>
            <a:r>
              <a:rPr lang="en-US" baseline="0" dirty="0" err="1" smtClean="0"/>
              <a:t>referentiegroep</a:t>
            </a:r>
            <a:r>
              <a:rPr lang="en-US" baseline="0" dirty="0" smtClean="0"/>
              <a:t> wees </a:t>
            </a:r>
            <a:r>
              <a:rPr lang="en-US" baseline="0" dirty="0" err="1" smtClean="0"/>
              <a:t>erop</a:t>
            </a:r>
            <a:r>
              <a:rPr lang="en-US" baseline="0" dirty="0" smtClean="0"/>
              <a:t> </a:t>
            </a:r>
            <a:r>
              <a:rPr lang="en-US" baseline="0" dirty="0" err="1" smtClean="0"/>
              <a:t>dat</a:t>
            </a:r>
            <a:r>
              <a:rPr lang="en-US" baseline="0" dirty="0" smtClean="0"/>
              <a:t> </a:t>
            </a:r>
            <a:r>
              <a:rPr lang="en-US" baseline="0" dirty="0" err="1" smtClean="0"/>
              <a:t>uitruileffecten</a:t>
            </a:r>
            <a:r>
              <a:rPr lang="en-US" baseline="0" dirty="0" smtClean="0"/>
              <a:t> </a:t>
            </a:r>
            <a:r>
              <a:rPr lang="en-US" baseline="0" dirty="0" err="1" smtClean="0"/>
              <a:t>niet</a:t>
            </a:r>
            <a:r>
              <a:rPr lang="en-US" baseline="0" dirty="0" smtClean="0"/>
              <a:t> </a:t>
            </a:r>
            <a:r>
              <a:rPr lang="en-US" baseline="0" dirty="0" err="1" smtClean="0"/>
              <a:t>altijd</a:t>
            </a:r>
            <a:r>
              <a:rPr lang="en-US" baseline="0" dirty="0" smtClean="0"/>
              <a:t> </a:t>
            </a:r>
            <a:r>
              <a:rPr lang="en-US" baseline="0" dirty="0" err="1" smtClean="0"/>
              <a:t>negatiefg</a:t>
            </a:r>
            <a:r>
              <a:rPr lang="en-US" baseline="0" dirty="0" smtClean="0"/>
              <a:t> </a:t>
            </a:r>
            <a:r>
              <a:rPr lang="en-US" baseline="0" dirty="0" err="1" smtClean="0"/>
              <a:t>zijn</a:t>
            </a:r>
            <a:r>
              <a:rPr lang="en-US" baseline="0" dirty="0" smtClean="0"/>
              <a:t>. Je </a:t>
            </a:r>
            <a:r>
              <a:rPr lang="en-US" baseline="0" dirty="0" err="1" smtClean="0"/>
              <a:t>komt</a:t>
            </a:r>
            <a:r>
              <a:rPr lang="en-US" baseline="0" dirty="0" smtClean="0"/>
              <a:t> tot </a:t>
            </a:r>
            <a:r>
              <a:rPr lang="en-US" baseline="0" dirty="0" err="1" smtClean="0"/>
              <a:t>een</a:t>
            </a:r>
            <a:r>
              <a:rPr lang="en-US" baseline="0" dirty="0" smtClean="0"/>
              <a:t> optimal </a:t>
            </a:r>
            <a:r>
              <a:rPr lang="en-US" baseline="0" dirty="0" err="1" smtClean="0"/>
              <a:t>geheel</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Meeste</a:t>
            </a:r>
            <a:r>
              <a:rPr lang="en-US" dirty="0" smtClean="0"/>
              <a:t> SDGs </a:t>
            </a:r>
            <a:r>
              <a:rPr lang="en-US" dirty="0" err="1" smtClean="0"/>
              <a:t>vertonen</a:t>
            </a:r>
            <a:r>
              <a:rPr lang="en-US" baseline="0" dirty="0" smtClean="0"/>
              <a:t> </a:t>
            </a:r>
            <a:r>
              <a:rPr lang="en-US" dirty="0" err="1" smtClean="0"/>
              <a:t>synergie</a:t>
            </a:r>
            <a:r>
              <a:rPr lang="en-US" dirty="0" smtClean="0"/>
              <a:t>, </a:t>
            </a:r>
            <a:r>
              <a:rPr lang="en-US" dirty="0" err="1" smtClean="0"/>
              <a:t>toont</a:t>
            </a:r>
            <a:r>
              <a:rPr lang="en-US" dirty="0" smtClean="0"/>
              <a:t> </a:t>
            </a:r>
            <a:r>
              <a:rPr lang="en-US" dirty="0" err="1" smtClean="0"/>
              <a:t>onderzoek</a:t>
            </a:r>
            <a:r>
              <a:rPr lang="en-US" dirty="0" smtClean="0"/>
              <a:t> </a:t>
            </a:r>
            <a:r>
              <a:rPr lang="en-US" dirty="0" err="1" smtClean="0"/>
              <a:t>aan</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SDG 10 </a:t>
            </a:r>
            <a:r>
              <a:rPr lang="en-US" dirty="0" err="1" smtClean="0"/>
              <a:t>ecosystemen</a:t>
            </a:r>
            <a:r>
              <a:rPr lang="en-US" dirty="0" smtClean="0"/>
              <a:t>/</a:t>
            </a:r>
            <a:r>
              <a:rPr lang="en-US" dirty="0" err="1" smtClean="0"/>
              <a:t>biodiversiteit</a:t>
            </a:r>
            <a:r>
              <a:rPr lang="en-US" dirty="0" smtClean="0"/>
              <a:t> </a:t>
            </a:r>
            <a:r>
              <a:rPr lang="en-US" dirty="0" err="1" smtClean="0"/>
              <a:t>gehinderd</a:t>
            </a:r>
            <a:r>
              <a:rPr lang="en-US" dirty="0" smtClean="0"/>
              <a:t> door </a:t>
            </a:r>
            <a:r>
              <a:rPr lang="en-US" dirty="0" err="1" smtClean="0"/>
              <a:t>visserij</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SDG2 </a:t>
            </a:r>
            <a:r>
              <a:rPr lang="en-US" dirty="0" err="1" smtClean="0"/>
              <a:t>voedsel</a:t>
            </a:r>
            <a:r>
              <a:rPr lang="en-US" dirty="0" smtClean="0"/>
              <a:t>/</a:t>
            </a:r>
            <a:r>
              <a:rPr lang="en-US" dirty="0" err="1" smtClean="0"/>
              <a:t>landbouw</a:t>
            </a:r>
            <a:r>
              <a:rPr lang="en-US" dirty="0" smtClean="0"/>
              <a:t> hinder</a:t>
            </a:r>
            <a:r>
              <a:rPr lang="en-US" baseline="0" dirty="0" smtClean="0"/>
              <a:t> water </a:t>
            </a:r>
            <a:r>
              <a:rPr lang="en-US" baseline="0" dirty="0" err="1" smtClean="0"/>
              <a:t>voor</a:t>
            </a:r>
            <a:r>
              <a:rPr lang="en-US" baseline="0" dirty="0" smtClean="0"/>
              <a:t> </a:t>
            </a:r>
            <a:r>
              <a:rPr lang="en-US" baseline="0" dirty="0" err="1" smtClean="0"/>
              <a:t>ander</a:t>
            </a:r>
            <a:r>
              <a:rPr lang="en-US" baseline="0" dirty="0" smtClean="0"/>
              <a:t> </a:t>
            </a:r>
            <a:r>
              <a:rPr lang="en-US" baseline="0" dirty="0" err="1" smtClean="0"/>
              <a:t>gebruik</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Bron</a:t>
            </a:r>
            <a:r>
              <a:rPr lang="en-US" dirty="0" smtClean="0"/>
              <a:t>: </a:t>
            </a:r>
            <a:r>
              <a:rPr lang="en-US" sz="1200" u="sng" kern="1200" dirty="0" smtClean="0">
                <a:solidFill>
                  <a:schemeClr val="tx1"/>
                </a:solidFill>
                <a:effectLst/>
                <a:latin typeface="+mn-lt"/>
                <a:ea typeface="+mn-ea"/>
                <a:cs typeface="+mn-cs"/>
                <a:hlinkClick r:id="rId3"/>
              </a:rPr>
              <a:t>24797GSDR_report_2019.pdf (un.org)</a:t>
            </a:r>
            <a:endParaRPr lang="en-US"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figure above shows the result of a systematic compilation of knowledge about causal interactions among the Sustainable Development Goals, extracted primarily at the target level and using the 7-point scale developed by the International Council for Science (ICSU)26 in terms of co-benefits and trade-offs. The compilation is based on a total of 65 global assessments comprising United Nations flagship reports and international scientific assessments, as well as 112 scientific articles published since 2015 with explicit reference to the Sustainable Development Goals. Nilsson et al., 2017.</a:t>
            </a: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7610B95E-15E0-4E41-A6F1-3F7B74C1C7B6}" type="slidenum">
              <a:rPr lang="nl-NL" smtClean="0"/>
              <a:t>32</a:t>
            </a:fld>
            <a:endParaRPr lang="nl-NL"/>
          </a:p>
        </p:txBody>
      </p:sp>
    </p:spTree>
    <p:extLst>
      <p:ext uri="{BB962C8B-B14F-4D97-AF65-F5344CB8AC3E}">
        <p14:creationId xmlns:p14="http://schemas.microsoft.com/office/powerpoint/2010/main" val="1312571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Facultatieve</a:t>
            </a:r>
            <a:r>
              <a:rPr lang="en-US" baseline="0" dirty="0" smtClean="0"/>
              <a:t> slide, </a:t>
            </a:r>
            <a:r>
              <a:rPr lang="en-US" baseline="0" dirty="0" err="1" smtClean="0"/>
              <a:t>als</a:t>
            </a:r>
            <a:r>
              <a:rPr lang="en-US" baseline="0" dirty="0" smtClean="0"/>
              <a:t> men </a:t>
            </a:r>
            <a:r>
              <a:rPr lang="en-US" baseline="0" dirty="0" err="1" smtClean="0"/>
              <a:t>voorbeelden</a:t>
            </a:r>
            <a:r>
              <a:rPr lang="en-US" baseline="0" dirty="0" smtClean="0"/>
              <a:t> </a:t>
            </a:r>
            <a:r>
              <a:rPr lang="en-US" baseline="0" dirty="0" err="1" smtClean="0"/>
              <a:t>wil</a:t>
            </a:r>
            <a:r>
              <a:rPr lang="en-US" baseline="0" dirty="0" smtClean="0"/>
              <a:t> van hoe IOB </a:t>
            </a:r>
            <a:r>
              <a:rPr lang="en-US" baseline="0" dirty="0" err="1" smtClean="0"/>
              <a:t>coherentie</a:t>
            </a:r>
            <a:r>
              <a:rPr lang="en-US" baseline="0" dirty="0" smtClean="0"/>
              <a:t> </a:t>
            </a:r>
            <a:r>
              <a:rPr lang="en-US" baseline="0" dirty="0" err="1" smtClean="0"/>
              <a:t>onderzoekt</a:t>
            </a:r>
            <a:r>
              <a:rPr lang="en-US" baseline="0" dirty="0" smtClean="0"/>
              <a:t>.</a:t>
            </a:r>
          </a:p>
          <a:p>
            <a:r>
              <a:rPr lang="en-US" baseline="0" dirty="0" err="1" smtClean="0"/>
              <a:t>Voorbeelden</a:t>
            </a:r>
            <a:r>
              <a:rPr lang="en-US" baseline="0" dirty="0" smtClean="0"/>
              <a:t> van BD1 </a:t>
            </a:r>
            <a:r>
              <a:rPr lang="en-US" baseline="0" dirty="0" err="1" smtClean="0"/>
              <a:t>en</a:t>
            </a:r>
            <a:r>
              <a:rPr lang="en-US" baseline="0" dirty="0" smtClean="0"/>
              <a:t> </a:t>
            </a:r>
            <a:r>
              <a:rPr lang="en-US" baseline="0" dirty="0" err="1" smtClean="0"/>
              <a:t>coherentie</a:t>
            </a:r>
            <a:r>
              <a:rPr lang="en-US" baseline="0" dirty="0" smtClean="0"/>
              <a:t> </a:t>
            </a:r>
            <a:r>
              <a:rPr lang="en-US" baseline="0" dirty="0" err="1" smtClean="0"/>
              <a:t>noemde</a:t>
            </a:r>
            <a:r>
              <a:rPr lang="en-US" baseline="0" dirty="0" smtClean="0"/>
              <a:t> </a:t>
            </a:r>
            <a:r>
              <a:rPr lang="en-US" baseline="0" dirty="0" err="1" smtClean="0"/>
              <a:t>ik</a:t>
            </a:r>
            <a:r>
              <a:rPr lang="en-US" baseline="0" dirty="0" smtClean="0"/>
              <a:t> al </a:t>
            </a:r>
            <a:r>
              <a:rPr lang="en-US" baseline="0" dirty="0" err="1" smtClean="0"/>
              <a:t>eerder</a:t>
            </a:r>
            <a:r>
              <a:rPr lang="en-US" baseline="0" dirty="0" smtClean="0"/>
              <a:t>. </a:t>
            </a:r>
          </a:p>
          <a:p>
            <a:r>
              <a:rPr lang="en-US" baseline="0" dirty="0" err="1" smtClean="0"/>
              <a:t>Vooral</a:t>
            </a:r>
            <a:r>
              <a:rPr lang="en-US" baseline="0" dirty="0" smtClean="0"/>
              <a:t> </a:t>
            </a:r>
            <a:r>
              <a:rPr lang="en-US" baseline="0" dirty="0" err="1" smtClean="0"/>
              <a:t>gekeken</a:t>
            </a:r>
            <a:r>
              <a:rPr lang="en-US" baseline="0" dirty="0" smtClean="0"/>
              <a:t> </a:t>
            </a:r>
            <a:r>
              <a:rPr lang="en-US" baseline="0" dirty="0" err="1" smtClean="0"/>
              <a:t>naar</a:t>
            </a:r>
            <a:r>
              <a:rPr lang="en-US" baseline="0" dirty="0" smtClean="0"/>
              <a:t> interne </a:t>
            </a:r>
            <a:r>
              <a:rPr lang="en-US" baseline="0" dirty="0" err="1" smtClean="0"/>
              <a:t>coherentie</a:t>
            </a:r>
            <a:r>
              <a:rPr lang="en-US" baseline="0" dirty="0" smtClean="0"/>
              <a:t>. </a:t>
            </a:r>
            <a:r>
              <a:rPr lang="en-US" baseline="0" dirty="0" err="1" smtClean="0"/>
              <a:t>Wij</a:t>
            </a:r>
            <a:r>
              <a:rPr lang="en-US" baseline="0" dirty="0" smtClean="0"/>
              <a:t> </a:t>
            </a:r>
            <a:r>
              <a:rPr lang="en-US" baseline="0" dirty="0" err="1" smtClean="0"/>
              <a:t>moeten</a:t>
            </a:r>
            <a:r>
              <a:rPr lang="en-US" baseline="0" dirty="0" smtClean="0"/>
              <a:t> </a:t>
            </a:r>
            <a:r>
              <a:rPr lang="en-US" baseline="0" dirty="0" err="1" smtClean="0"/>
              <a:t>wellicht</a:t>
            </a:r>
            <a:r>
              <a:rPr lang="en-US" baseline="0" dirty="0" smtClean="0"/>
              <a:t> </a:t>
            </a:r>
            <a:r>
              <a:rPr lang="en-US" baseline="0" dirty="0" err="1" smtClean="0"/>
              <a:t>ook</a:t>
            </a:r>
            <a:r>
              <a:rPr lang="en-US" baseline="0" dirty="0" smtClean="0"/>
              <a:t> nog </a:t>
            </a:r>
            <a:r>
              <a:rPr lang="en-US" baseline="0" dirty="0" err="1" smtClean="0"/>
              <a:t>meer</a:t>
            </a:r>
            <a:r>
              <a:rPr lang="en-US" baseline="0" dirty="0" smtClean="0"/>
              <a:t> </a:t>
            </a:r>
            <a:r>
              <a:rPr lang="en-US" baseline="0" dirty="0" err="1" smtClean="0"/>
              <a:t>naar</a:t>
            </a:r>
            <a:r>
              <a:rPr lang="en-US" baseline="0" dirty="0" smtClean="0"/>
              <a:t> </a:t>
            </a:r>
            <a:r>
              <a:rPr lang="en-US" baseline="0" dirty="0" err="1" smtClean="0"/>
              <a:t>externe</a:t>
            </a:r>
            <a:r>
              <a:rPr lang="en-US" baseline="0" dirty="0" smtClean="0"/>
              <a:t> </a:t>
            </a:r>
            <a:r>
              <a:rPr lang="en-US" baseline="0" dirty="0" err="1" smtClean="0"/>
              <a:t>coherentie</a:t>
            </a:r>
            <a:r>
              <a:rPr lang="en-US" baseline="0" dirty="0" smtClean="0"/>
              <a:t> (</a:t>
            </a:r>
            <a:r>
              <a:rPr lang="en-US" baseline="0" dirty="0" err="1" smtClean="0"/>
              <a:t>en</a:t>
            </a:r>
            <a:r>
              <a:rPr lang="en-US" baseline="0" dirty="0" smtClean="0"/>
              <a:t> </a:t>
            </a:r>
            <a:r>
              <a:rPr lang="en-US" baseline="0" dirty="0" err="1" smtClean="0"/>
              <a:t>coherentie</a:t>
            </a:r>
            <a:r>
              <a:rPr lang="en-US" baseline="0" dirty="0" smtClean="0"/>
              <a:t> met </a:t>
            </a:r>
            <a:r>
              <a:rPr lang="en-US" baseline="0" dirty="0" err="1" smtClean="0"/>
              <a:t>lange</a:t>
            </a:r>
            <a:r>
              <a:rPr lang="en-US" baseline="0" dirty="0" smtClean="0"/>
              <a:t> </a:t>
            </a:r>
            <a:r>
              <a:rPr lang="en-US" baseline="0" dirty="0" err="1" smtClean="0"/>
              <a:t>termijn</a:t>
            </a:r>
            <a:r>
              <a:rPr lang="en-US" baseline="0" dirty="0" smtClean="0"/>
              <a:t>) </a:t>
            </a:r>
            <a:r>
              <a:rPr lang="en-US" baseline="0" dirty="0" err="1" smtClean="0"/>
              <a:t>kijken</a:t>
            </a:r>
            <a:r>
              <a:rPr lang="en-US" baseline="0" dirty="0" smtClean="0"/>
              <a:t>. </a:t>
            </a:r>
          </a:p>
          <a:p>
            <a:r>
              <a:rPr lang="en-US" baseline="0" dirty="0" smtClean="0"/>
              <a:t>IOB BD2 team </a:t>
            </a:r>
            <a:r>
              <a:rPr lang="en-US" baseline="0" dirty="0" err="1" smtClean="0"/>
              <a:t>gaat</a:t>
            </a:r>
            <a:r>
              <a:rPr lang="en-US" baseline="0" dirty="0" smtClean="0"/>
              <a:t> </a:t>
            </a:r>
            <a:r>
              <a:rPr lang="en-US" baseline="0" dirty="0" err="1" smtClean="0"/>
              <a:t>externe</a:t>
            </a:r>
            <a:r>
              <a:rPr lang="en-US" baseline="0" dirty="0" smtClean="0"/>
              <a:t> </a:t>
            </a:r>
            <a:r>
              <a:rPr lang="en-US" baseline="0" dirty="0" err="1" smtClean="0"/>
              <a:t>coherentie</a:t>
            </a:r>
            <a:r>
              <a:rPr lang="en-US" baseline="0" dirty="0" smtClean="0"/>
              <a:t> </a:t>
            </a:r>
            <a:r>
              <a:rPr lang="en-US" baseline="0" dirty="0" err="1" smtClean="0"/>
              <a:t>wel</a:t>
            </a:r>
            <a:r>
              <a:rPr lang="en-US" baseline="0" dirty="0" smtClean="0"/>
              <a:t> </a:t>
            </a:r>
            <a:r>
              <a:rPr lang="en-US" baseline="0" dirty="0" err="1" smtClean="0"/>
              <a:t>onderzoeken</a:t>
            </a:r>
            <a:r>
              <a:rPr lang="en-US" baseline="0" dirty="0" smtClean="0"/>
              <a:t>, plus of the past in </a:t>
            </a:r>
            <a:r>
              <a:rPr lang="en-US" baseline="0" dirty="0" err="1" smtClean="0"/>
              <a:t>lange</a:t>
            </a:r>
            <a:r>
              <a:rPr lang="en-US" baseline="0" dirty="0" smtClean="0"/>
              <a:t> </a:t>
            </a:r>
            <a:r>
              <a:rPr lang="en-US" baseline="0" dirty="0" err="1" smtClean="0"/>
              <a:t>termijn</a:t>
            </a:r>
            <a:r>
              <a:rPr lang="en-US" baseline="0" dirty="0" smtClean="0"/>
              <a:t> </a:t>
            </a:r>
            <a:r>
              <a:rPr lang="en-US" baseline="0" dirty="0" err="1" smtClean="0"/>
              <a:t>strategieen</a:t>
            </a:r>
            <a:r>
              <a:rPr lang="en-US" baseline="0" dirty="0" smtClean="0"/>
              <a:t> (</a:t>
            </a:r>
            <a:r>
              <a:rPr lang="en-US" baseline="0" dirty="0" err="1" smtClean="0"/>
              <a:t>duurzaamheid</a:t>
            </a:r>
            <a:r>
              <a:rPr lang="en-US" baseline="0" dirty="0" smtClean="0"/>
              <a:t>)</a:t>
            </a:r>
            <a:endParaRPr lang="nl-NL" dirty="0"/>
          </a:p>
        </p:txBody>
      </p:sp>
      <p:sp>
        <p:nvSpPr>
          <p:cNvPr id="4" name="Slide Number Placeholder 3"/>
          <p:cNvSpPr>
            <a:spLocks noGrp="1"/>
          </p:cNvSpPr>
          <p:nvPr>
            <p:ph type="sldNum" sz="quarter" idx="10"/>
          </p:nvPr>
        </p:nvSpPr>
        <p:spPr/>
        <p:txBody>
          <a:bodyPr/>
          <a:lstStyle/>
          <a:p>
            <a:fld id="{7610B95E-15E0-4E41-A6F1-3F7B74C1C7B6}" type="slidenum">
              <a:rPr lang="nl-NL" smtClean="0"/>
              <a:t>33</a:t>
            </a:fld>
            <a:endParaRPr lang="nl-NL"/>
          </a:p>
        </p:txBody>
      </p:sp>
    </p:spTree>
    <p:extLst>
      <p:ext uri="{BB962C8B-B14F-4D97-AF65-F5344CB8AC3E}">
        <p14:creationId xmlns:p14="http://schemas.microsoft.com/office/powerpoint/2010/main" val="252468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De DAC criteria </a:t>
            </a:r>
            <a:r>
              <a:rPr lang="en-GB" dirty="0" err="1" smtClean="0"/>
              <a:t>zijn</a:t>
            </a:r>
            <a:r>
              <a:rPr lang="en-GB" dirty="0" smtClean="0"/>
              <a:t> </a:t>
            </a:r>
            <a:r>
              <a:rPr lang="en-GB" dirty="0" err="1" smtClean="0"/>
              <a:t>ontstaan</a:t>
            </a:r>
            <a:r>
              <a:rPr lang="en-GB" dirty="0" smtClean="0"/>
              <a:t> in 1991 </a:t>
            </a:r>
            <a:r>
              <a:rPr lang="en-GB" dirty="0" err="1" smtClean="0"/>
              <a:t>ter</a:t>
            </a:r>
            <a:r>
              <a:rPr lang="en-GB" dirty="0" smtClean="0"/>
              <a:t> </a:t>
            </a:r>
            <a:r>
              <a:rPr lang="en-GB" dirty="0" err="1" smtClean="0"/>
              <a:t>ondersteuning</a:t>
            </a:r>
            <a:r>
              <a:rPr lang="en-GB" dirty="0" smtClean="0"/>
              <a:t> van </a:t>
            </a:r>
            <a:r>
              <a:rPr lang="en-GB" dirty="0" err="1" smtClean="0"/>
              <a:t>internationale</a:t>
            </a:r>
            <a:r>
              <a:rPr lang="en-GB" dirty="0" smtClean="0"/>
              <a:t> </a:t>
            </a:r>
            <a:r>
              <a:rPr lang="en-GB" dirty="0" err="1" smtClean="0"/>
              <a:t>samenwerking</a:t>
            </a:r>
            <a:r>
              <a:rPr lang="en-GB" dirty="0" smtClean="0"/>
              <a:t> door het OESO </a:t>
            </a:r>
            <a:r>
              <a:rPr lang="en-GB" dirty="0" err="1" smtClean="0"/>
              <a:t>Ontwikkelingssamenwerking</a:t>
            </a:r>
            <a:r>
              <a:rPr lang="en-GB" dirty="0" smtClean="0"/>
              <a:t> </a:t>
            </a:r>
            <a:r>
              <a:rPr lang="en-GB" dirty="0" err="1" smtClean="0"/>
              <a:t>Comite</a:t>
            </a:r>
            <a:r>
              <a:rPr lang="en-GB" dirty="0" smtClean="0"/>
              <a:t> (DAC) </a:t>
            </a:r>
            <a:r>
              <a:rPr lang="en-GB" dirty="0" err="1" smtClean="0"/>
              <a:t>en</a:t>
            </a:r>
            <a:r>
              <a:rPr lang="en-GB" dirty="0" smtClean="0"/>
              <a:t> </a:t>
            </a:r>
            <a:r>
              <a:rPr lang="en-GB" dirty="0" err="1" smtClean="0"/>
              <a:t>vastgesteld</a:t>
            </a:r>
            <a:r>
              <a:rPr lang="en-GB" dirty="0" smtClean="0"/>
              <a:t> in 2002</a:t>
            </a:r>
            <a:r>
              <a:rPr lang="en-US" dirty="0" smtClean="0"/>
              <a:t>, </a:t>
            </a:r>
            <a:r>
              <a:rPr lang="en-US" dirty="0" err="1" smtClean="0"/>
              <a:t>stimuleren</a:t>
            </a:r>
            <a:r>
              <a:rPr lang="en-US" dirty="0" smtClean="0"/>
              <a:t> de criteria </a:t>
            </a:r>
            <a:r>
              <a:rPr lang="en-US" dirty="0" err="1" smtClean="0"/>
              <a:t>nadruk</a:t>
            </a:r>
            <a:r>
              <a:rPr lang="en-US" dirty="0" smtClean="0"/>
              <a:t> op </a:t>
            </a:r>
            <a:r>
              <a:rPr lang="en-US" dirty="0" err="1" smtClean="0"/>
              <a:t>effectiviteit</a:t>
            </a:r>
            <a:r>
              <a:rPr lang="en-US" dirty="0" smtClean="0"/>
              <a:t> </a:t>
            </a:r>
            <a:r>
              <a:rPr lang="en-US" dirty="0" err="1" smtClean="0"/>
              <a:t>en</a:t>
            </a:r>
            <a:r>
              <a:rPr lang="en-US" dirty="0" smtClean="0"/>
              <a:t> </a:t>
            </a:r>
            <a:r>
              <a:rPr lang="en-US" dirty="0" err="1" smtClean="0"/>
              <a:t>resultaten</a:t>
            </a:r>
            <a:r>
              <a:rPr lang="en-US" dirty="0" smtClean="0"/>
              <a:t> (</a:t>
            </a:r>
            <a:r>
              <a:rPr lang="en-US" dirty="0" err="1" smtClean="0"/>
              <a:t>dus</a:t>
            </a:r>
            <a:r>
              <a:rPr lang="en-US" dirty="0" smtClean="0"/>
              <a:t> </a:t>
            </a:r>
            <a:r>
              <a:rPr lang="en-US" dirty="0" err="1" smtClean="0"/>
              <a:t>verder</a:t>
            </a:r>
            <a:r>
              <a:rPr lang="en-US" dirty="0" smtClean="0"/>
              <a:t> </a:t>
            </a:r>
            <a:r>
              <a:rPr lang="en-US" dirty="0" err="1" smtClean="0"/>
              <a:t>kijken</a:t>
            </a:r>
            <a:r>
              <a:rPr lang="en-US" dirty="0" smtClean="0"/>
              <a:t> </a:t>
            </a:r>
            <a:r>
              <a:rPr lang="en-US" dirty="0" err="1" smtClean="0"/>
              <a:t>dan</a:t>
            </a:r>
            <a:r>
              <a:rPr lang="en-US" dirty="0" smtClean="0"/>
              <a:t> je inputs </a:t>
            </a:r>
            <a:r>
              <a:rPr lang="en-US" dirty="0" err="1" smtClean="0"/>
              <a:t>en</a:t>
            </a:r>
            <a:r>
              <a:rPr lang="en-US" dirty="0" smtClean="0"/>
              <a:t> </a:t>
            </a:r>
            <a:r>
              <a:rPr lang="en-US" dirty="0" err="1" smtClean="0"/>
              <a:t>activiteiten</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Definitie</a:t>
            </a:r>
            <a:r>
              <a:rPr lang="en-US" dirty="0" smtClean="0"/>
              <a:t> van </a:t>
            </a:r>
            <a:r>
              <a:rPr lang="en-US" dirty="0" err="1" smtClean="0"/>
              <a:t>criterium</a:t>
            </a:r>
            <a:r>
              <a:rPr lang="en-US" dirty="0" smtClean="0"/>
              <a:t>: </a:t>
            </a:r>
            <a:r>
              <a:rPr lang="en-GB" dirty="0" smtClean="0"/>
              <a:t>“</a:t>
            </a:r>
            <a:r>
              <a:rPr lang="nl-NL" b="0" i="0" dirty="0" smtClean="0"/>
              <a:t>Een </a:t>
            </a:r>
            <a:r>
              <a:rPr lang="nl-NL" b="1" i="0" dirty="0" smtClean="0"/>
              <a:t>criterium</a:t>
            </a:r>
            <a:r>
              <a:rPr lang="nl-NL" b="0" i="0" dirty="0" smtClean="0"/>
              <a:t> is een bepaalde norm waaraan iemand of iets moet voldoen”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Oorspronkelijk</a:t>
            </a:r>
            <a:r>
              <a:rPr lang="en-US" dirty="0" smtClean="0"/>
              <a:t> </a:t>
            </a:r>
            <a:r>
              <a:rPr lang="en-US" dirty="0" err="1" smtClean="0"/>
              <a:t>bedacht</a:t>
            </a:r>
            <a:r>
              <a:rPr lang="en-US" dirty="0" smtClean="0"/>
              <a:t> </a:t>
            </a:r>
            <a:r>
              <a:rPr lang="en-US" dirty="0" err="1" smtClean="0"/>
              <a:t>voor</a:t>
            </a:r>
            <a:r>
              <a:rPr lang="en-US" dirty="0" smtClean="0"/>
              <a:t> </a:t>
            </a:r>
            <a:r>
              <a:rPr lang="en-US" dirty="0" err="1" smtClean="0"/>
              <a:t>gebruik</a:t>
            </a:r>
            <a:r>
              <a:rPr lang="en-US" dirty="0" smtClean="0"/>
              <a:t> in de </a:t>
            </a:r>
            <a:r>
              <a:rPr lang="en-US" dirty="0" err="1" smtClean="0"/>
              <a:t>ontwikkelingssamenwerking</a:t>
            </a:r>
            <a:r>
              <a:rPr lang="en-US" dirty="0" smtClean="0"/>
              <a:t> </a:t>
            </a:r>
            <a:r>
              <a:rPr lang="en-US" dirty="0" err="1" smtClean="0"/>
              <a:t>worden</a:t>
            </a:r>
            <a:r>
              <a:rPr lang="en-US" dirty="0" smtClean="0"/>
              <a:t> de criteria </a:t>
            </a:r>
            <a:r>
              <a:rPr lang="en-US" dirty="0" err="1" smtClean="0"/>
              <a:t>inmiddels</a:t>
            </a:r>
            <a:r>
              <a:rPr lang="en-US" dirty="0" smtClean="0"/>
              <a:t> </a:t>
            </a:r>
            <a:r>
              <a:rPr lang="en-US" dirty="0" err="1" smtClean="0"/>
              <a:t>breder</a:t>
            </a:r>
            <a:r>
              <a:rPr lang="en-US" dirty="0" smtClean="0"/>
              <a:t> </a:t>
            </a:r>
            <a:r>
              <a:rPr lang="en-US" dirty="0" err="1" smtClean="0"/>
              <a:t>gebruikt</a:t>
            </a:r>
            <a:r>
              <a:rPr lang="en-US" dirty="0" smtClean="0"/>
              <a:t>, </a:t>
            </a:r>
            <a:r>
              <a:rPr lang="en-US" dirty="0" err="1" smtClean="0"/>
              <a:t>ook</a:t>
            </a:r>
            <a:r>
              <a:rPr lang="en-US" dirty="0" smtClean="0"/>
              <a:t> </a:t>
            </a:r>
            <a:r>
              <a:rPr lang="en-US" dirty="0" err="1" smtClean="0"/>
              <a:t>als</a:t>
            </a:r>
            <a:r>
              <a:rPr lang="en-US" dirty="0" smtClean="0"/>
              <a:t> basis </a:t>
            </a:r>
            <a:r>
              <a:rPr lang="en-US" dirty="0" err="1" smtClean="0"/>
              <a:t>voor</a:t>
            </a:r>
            <a:r>
              <a:rPr lang="en-US" dirty="0" smtClean="0"/>
              <a:t> national </a:t>
            </a:r>
            <a:r>
              <a:rPr lang="en-US" dirty="0" err="1" smtClean="0"/>
              <a:t>beleid</a:t>
            </a:r>
            <a:r>
              <a:rPr lang="en-US" dirty="0" smtClean="0"/>
              <a:t> (</a:t>
            </a:r>
            <a:r>
              <a:rPr lang="en-US" dirty="0" err="1" smtClean="0"/>
              <a:t>bijv</a:t>
            </a:r>
            <a:r>
              <a:rPr lang="en-US" dirty="0" smtClean="0"/>
              <a:t>. Japan) </a:t>
            </a:r>
            <a:r>
              <a:rPr lang="en-US" dirty="0" err="1" smtClean="0"/>
              <a:t>en</a:t>
            </a:r>
            <a:r>
              <a:rPr lang="en-US" dirty="0" smtClean="0"/>
              <a:t> </a:t>
            </a:r>
            <a:r>
              <a:rPr lang="en-US" dirty="0" err="1" smtClean="0"/>
              <a:t>internationale</a:t>
            </a:r>
            <a:r>
              <a:rPr lang="en-US" dirty="0" smtClean="0"/>
              <a:t> </a:t>
            </a:r>
            <a:r>
              <a:rPr lang="en-US" dirty="0" err="1" smtClean="0"/>
              <a:t>samenwerking</a:t>
            </a:r>
            <a:r>
              <a:rPr lang="en-US" dirty="0" smtClean="0"/>
              <a:t> (</a:t>
            </a:r>
            <a:r>
              <a:rPr lang="en-US" dirty="0" err="1" smtClean="0"/>
              <a:t>bijv</a:t>
            </a:r>
            <a:r>
              <a:rPr lang="en-US" dirty="0" smtClean="0"/>
              <a:t>. DOD/SDG).  </a:t>
            </a:r>
          </a:p>
          <a:p>
            <a:endParaRPr lang="en-GB" i="1" dirty="0" smtClean="0"/>
          </a:p>
          <a:p>
            <a:r>
              <a:rPr lang="en-GB" i="1" dirty="0" err="1" smtClean="0"/>
              <a:t>Oorspronkelijk</a:t>
            </a:r>
            <a:r>
              <a:rPr lang="en-GB" i="1" dirty="0" smtClean="0"/>
              <a:t> </a:t>
            </a:r>
            <a:r>
              <a:rPr lang="en-GB" i="1" baseline="0" dirty="0" smtClean="0"/>
              <a:t>ex-post, maar in </a:t>
            </a:r>
            <a:r>
              <a:rPr lang="en-GB" i="1" baseline="0" dirty="0" err="1" smtClean="0"/>
              <a:t>toenemende</a:t>
            </a:r>
            <a:r>
              <a:rPr lang="en-GB" i="1" baseline="0" dirty="0" smtClean="0"/>
              <a:t> mate </a:t>
            </a:r>
            <a:r>
              <a:rPr lang="en-GB" i="1" baseline="0" dirty="0" err="1" smtClean="0"/>
              <a:t>ook</a:t>
            </a:r>
            <a:r>
              <a:rPr lang="en-GB" i="1" baseline="0" dirty="0" smtClean="0"/>
              <a:t> </a:t>
            </a:r>
            <a:r>
              <a:rPr lang="en-GB" i="1" baseline="0" dirty="0" err="1" smtClean="0"/>
              <a:t>gebruikt</a:t>
            </a:r>
            <a:r>
              <a:rPr lang="en-GB" i="1" baseline="0" dirty="0" smtClean="0"/>
              <a:t> </a:t>
            </a:r>
            <a:r>
              <a:rPr lang="en-GB" i="1" baseline="0" dirty="0" err="1" smtClean="0"/>
              <a:t>bij</a:t>
            </a:r>
            <a:r>
              <a:rPr lang="en-GB" i="1" baseline="0" dirty="0" smtClean="0"/>
              <a:t> ex-ante </a:t>
            </a:r>
            <a:r>
              <a:rPr lang="en-GB" i="1" baseline="0" dirty="0" err="1" smtClean="0"/>
              <a:t>en</a:t>
            </a:r>
            <a:r>
              <a:rPr lang="en-GB" i="1" baseline="0" dirty="0" smtClean="0"/>
              <a:t> ex-</a:t>
            </a:r>
            <a:r>
              <a:rPr lang="en-GB" i="1" baseline="0" dirty="0" err="1" smtClean="0"/>
              <a:t>durante</a:t>
            </a:r>
            <a:r>
              <a:rPr lang="en-GB" i="1" baseline="0" dirty="0" smtClean="0"/>
              <a:t> </a:t>
            </a:r>
            <a:r>
              <a:rPr lang="en-GB" i="1" baseline="0" dirty="0" err="1" smtClean="0"/>
              <a:t>evaluaties</a:t>
            </a:r>
            <a:r>
              <a:rPr lang="en-GB" i="1" baseline="0" dirty="0" smtClean="0"/>
              <a:t>. In toolbox </a:t>
            </a:r>
            <a:r>
              <a:rPr lang="en-GB" i="1" baseline="0" dirty="0" err="1" smtClean="0"/>
              <a:t>beleidsevaluatie</a:t>
            </a:r>
            <a:r>
              <a:rPr lang="en-GB" i="1" baseline="0" dirty="0" smtClean="0"/>
              <a:t> </a:t>
            </a:r>
            <a:r>
              <a:rPr lang="en-GB" i="1" baseline="0" dirty="0" err="1" smtClean="0"/>
              <a:t>hebben</a:t>
            </a:r>
            <a:r>
              <a:rPr lang="en-GB" i="1" baseline="0" dirty="0" smtClean="0"/>
              <a:t> we </a:t>
            </a:r>
            <a:r>
              <a:rPr lang="en-GB" i="1" baseline="0" dirty="0" err="1" smtClean="0"/>
              <a:t>evaluatievragen</a:t>
            </a:r>
            <a:r>
              <a:rPr lang="en-GB" i="1" baseline="0" dirty="0" smtClean="0"/>
              <a:t> </a:t>
            </a:r>
            <a:r>
              <a:rPr lang="en-GB" i="1" baseline="0" dirty="0" err="1" smtClean="0"/>
              <a:t>telkens</a:t>
            </a:r>
            <a:r>
              <a:rPr lang="en-GB" i="1" baseline="0" dirty="0" smtClean="0"/>
              <a:t> </a:t>
            </a:r>
            <a:r>
              <a:rPr lang="en-GB" i="1" baseline="0" dirty="0" err="1" smtClean="0"/>
              <a:t>vertaald</a:t>
            </a:r>
            <a:r>
              <a:rPr lang="en-GB" i="1" baseline="0" dirty="0" smtClean="0"/>
              <a:t> </a:t>
            </a:r>
            <a:r>
              <a:rPr lang="en-GB" i="1" baseline="0" dirty="0" err="1" smtClean="0"/>
              <a:t>naar</a:t>
            </a:r>
            <a:r>
              <a:rPr lang="en-GB" i="1" baseline="0" dirty="0" smtClean="0"/>
              <a:t> </a:t>
            </a:r>
            <a:r>
              <a:rPr lang="en-GB" i="1" baseline="0" dirty="0" err="1" smtClean="0"/>
              <a:t>enkelvoudige</a:t>
            </a:r>
            <a:r>
              <a:rPr lang="en-GB" i="1" baseline="0" dirty="0" smtClean="0"/>
              <a:t> of </a:t>
            </a:r>
            <a:r>
              <a:rPr lang="en-GB" i="1" baseline="0" dirty="0" err="1" smtClean="0"/>
              <a:t>meervoudige</a:t>
            </a:r>
            <a:r>
              <a:rPr lang="en-GB" i="1" baseline="0" dirty="0" smtClean="0"/>
              <a:t> </a:t>
            </a:r>
            <a:r>
              <a:rPr lang="en-GB" i="1" baseline="0" dirty="0" err="1" smtClean="0"/>
              <a:t>interventie</a:t>
            </a:r>
            <a:r>
              <a:rPr lang="en-GB" i="1" baseline="0" dirty="0" smtClean="0"/>
              <a:t> en </a:t>
            </a:r>
            <a:r>
              <a:rPr lang="en-GB" i="1" baseline="0" dirty="0" err="1" smtClean="0"/>
              <a:t>naar</a:t>
            </a:r>
            <a:r>
              <a:rPr lang="en-GB" i="1" baseline="0" dirty="0" smtClean="0"/>
              <a:t> timing van </a:t>
            </a:r>
            <a:r>
              <a:rPr lang="en-GB" i="1" baseline="0" dirty="0" err="1" smtClean="0"/>
              <a:t>evaluatie</a:t>
            </a:r>
            <a:r>
              <a:rPr lang="en-GB" i="1" baseline="0" dirty="0" smtClean="0"/>
              <a:t>. </a:t>
            </a:r>
            <a:endParaRPr lang="en-GB" i="1" dirty="0"/>
          </a:p>
        </p:txBody>
      </p:sp>
      <p:sp>
        <p:nvSpPr>
          <p:cNvPr id="4" name="Slide Number Placeholder 3"/>
          <p:cNvSpPr>
            <a:spLocks noGrp="1"/>
          </p:cNvSpPr>
          <p:nvPr>
            <p:ph type="sldNum" sz="quarter" idx="10"/>
          </p:nvPr>
        </p:nvSpPr>
        <p:spPr/>
        <p:txBody>
          <a:bodyPr/>
          <a:lstStyle/>
          <a:p>
            <a:fld id="{C28FB57A-0694-430C-8AB7-7A2CAEBE9D85}" type="slidenum">
              <a:rPr lang="en-GB" smtClean="0"/>
              <a:t>7</a:t>
            </a:fld>
            <a:endParaRPr lang="en-GB" dirty="0"/>
          </a:p>
        </p:txBody>
      </p:sp>
    </p:spTree>
    <p:extLst>
      <p:ext uri="{BB962C8B-B14F-4D97-AF65-F5344CB8AC3E}">
        <p14:creationId xmlns:p14="http://schemas.microsoft.com/office/powerpoint/2010/main" val="4293979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Facultatieve slide. Voorbeeld</a:t>
            </a:r>
            <a:r>
              <a:rPr lang="nl-NL" baseline="0" dirty="0" smtClean="0"/>
              <a:t> van hoe IOB evaluatiecriteria  beschouwt: BD2, voordat we het ombouwden tot een (SEA) studie / periodieke rapportage over coherentie, en een over klimaat.. </a:t>
            </a:r>
          </a:p>
          <a:p>
            <a:r>
              <a:rPr lang="en-US" baseline="0" dirty="0" smtClean="0"/>
              <a:t>Je </a:t>
            </a:r>
            <a:r>
              <a:rPr lang="en-US" baseline="0" dirty="0" err="1" smtClean="0"/>
              <a:t>hoeft</a:t>
            </a:r>
            <a:r>
              <a:rPr lang="en-US" baseline="0" dirty="0" smtClean="0"/>
              <a:t> </a:t>
            </a:r>
            <a:r>
              <a:rPr lang="en-US" baseline="0" dirty="0" err="1" smtClean="0"/>
              <a:t>niet</a:t>
            </a:r>
            <a:r>
              <a:rPr lang="en-US" baseline="0" dirty="0" smtClean="0"/>
              <a:t> </a:t>
            </a:r>
            <a:r>
              <a:rPr lang="en-US" baseline="0" dirty="0" err="1" smtClean="0"/>
              <a:t>alle</a:t>
            </a:r>
            <a:r>
              <a:rPr lang="en-US" baseline="0" dirty="0" smtClean="0"/>
              <a:t> criteria </a:t>
            </a:r>
            <a:r>
              <a:rPr lang="en-US" baseline="0" dirty="0" err="1" smtClean="0"/>
              <a:t>altijd</a:t>
            </a:r>
            <a:r>
              <a:rPr lang="en-US" baseline="0" dirty="0" smtClean="0"/>
              <a:t> </a:t>
            </a:r>
            <a:r>
              <a:rPr lang="en-US" baseline="0" dirty="0" err="1" smtClean="0"/>
              <a:t>te</a:t>
            </a:r>
            <a:r>
              <a:rPr lang="en-US" baseline="0" dirty="0" smtClean="0"/>
              <a:t> </a:t>
            </a:r>
            <a:r>
              <a:rPr lang="en-US" baseline="0" dirty="0" err="1" smtClean="0"/>
              <a:t>onderzoeken</a:t>
            </a:r>
            <a:r>
              <a:rPr lang="en-US" baseline="0" dirty="0" smtClean="0"/>
              <a:t>. </a:t>
            </a:r>
            <a:r>
              <a:rPr lang="en-US" baseline="0" dirty="0" err="1" smtClean="0"/>
              <a:t>Hangt</a:t>
            </a:r>
            <a:r>
              <a:rPr lang="en-US" baseline="0" dirty="0" smtClean="0"/>
              <a:t> van het DOEL van je </a:t>
            </a:r>
            <a:r>
              <a:rPr lang="en-US" baseline="0" dirty="0" err="1" smtClean="0"/>
              <a:t>evaluatie</a:t>
            </a:r>
            <a:r>
              <a:rPr lang="en-US" baseline="0" dirty="0" smtClean="0"/>
              <a:t> </a:t>
            </a:r>
            <a:r>
              <a:rPr lang="en-US" baseline="0" dirty="0" err="1" smtClean="0"/>
              <a:t>af</a:t>
            </a:r>
            <a:r>
              <a:rPr lang="en-US" baseline="0" dirty="0" smtClean="0"/>
              <a:t>, </a:t>
            </a:r>
            <a:r>
              <a:rPr lang="en-US" baseline="0" dirty="0" err="1" smtClean="0"/>
              <a:t>en</a:t>
            </a:r>
            <a:r>
              <a:rPr lang="en-US" baseline="0" dirty="0" smtClean="0"/>
              <a:t> van de focus. </a:t>
            </a:r>
            <a:endParaRPr lang="nl-NL" baseline="0" dirty="0" smtClean="0"/>
          </a:p>
          <a:p>
            <a:r>
              <a:rPr lang="nl-NL" baseline="0" dirty="0" smtClean="0"/>
              <a:t>Eerst (1) kijken we naar het DOEL van de evaluatie, dan (2) naar de </a:t>
            </a:r>
            <a:r>
              <a:rPr lang="nl-NL" b="1" baseline="0" dirty="0" smtClean="0"/>
              <a:t>criteria</a:t>
            </a:r>
            <a:r>
              <a:rPr lang="nl-NL" baseline="0" dirty="0" smtClean="0"/>
              <a:t> die we moeten onderzoeken, en dan (3) vloeien de evaluatievragen daaruit voort. </a:t>
            </a:r>
          </a:p>
          <a:p>
            <a:r>
              <a:rPr lang="nl-NL" baseline="0" dirty="0" smtClean="0"/>
              <a:t>Bij klimaatfinanciering keken we alleen naar </a:t>
            </a:r>
            <a:r>
              <a:rPr lang="nl-NL" b="1" baseline="0" dirty="0" smtClean="0"/>
              <a:t>relevantie en coherentie </a:t>
            </a:r>
            <a:r>
              <a:rPr lang="nl-NL" baseline="0" dirty="0" smtClean="0"/>
              <a:t>(NL beleid – internationale doelen). Ook naar </a:t>
            </a:r>
            <a:r>
              <a:rPr lang="nl-NL" baseline="0" dirty="0" err="1" smtClean="0"/>
              <a:t>additionaliteit</a:t>
            </a:r>
            <a:r>
              <a:rPr lang="nl-NL" baseline="0" dirty="0" smtClean="0"/>
              <a:t> van gemengde publiek-private fondsen en programma’s – dat raakt aan </a:t>
            </a:r>
            <a:r>
              <a:rPr lang="nl-NL" b="1" baseline="0" dirty="0" smtClean="0"/>
              <a:t>effectiviteit</a:t>
            </a:r>
            <a:r>
              <a:rPr lang="nl-NL" baseline="0" dirty="0" smtClean="0"/>
              <a:t> en efficiëntie. </a:t>
            </a:r>
            <a:endParaRPr lang="nl-NL" dirty="0"/>
          </a:p>
        </p:txBody>
      </p:sp>
      <p:sp>
        <p:nvSpPr>
          <p:cNvPr id="4" name="Slide Number Placeholder 3"/>
          <p:cNvSpPr>
            <a:spLocks noGrp="1"/>
          </p:cNvSpPr>
          <p:nvPr>
            <p:ph type="sldNum" sz="quarter" idx="10"/>
          </p:nvPr>
        </p:nvSpPr>
        <p:spPr/>
        <p:txBody>
          <a:bodyPr/>
          <a:lstStyle/>
          <a:p>
            <a:fld id="{7610B95E-15E0-4E41-A6F1-3F7B74C1C7B6}" type="slidenum">
              <a:rPr lang="nl-NL" smtClean="0"/>
              <a:t>34</a:t>
            </a:fld>
            <a:endParaRPr lang="nl-NL"/>
          </a:p>
        </p:txBody>
      </p:sp>
    </p:spTree>
    <p:extLst>
      <p:ext uri="{BB962C8B-B14F-4D97-AF65-F5344CB8AC3E}">
        <p14:creationId xmlns:p14="http://schemas.microsoft.com/office/powerpoint/2010/main" val="1056056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E5221E3-051A-48AD-A02B-2AEB5B0E90A4}" type="slidenum">
              <a:rPr lang="en-US" smtClean="0"/>
              <a:t>35</a:t>
            </a:fld>
            <a:endParaRPr lang="en-US"/>
          </a:p>
        </p:txBody>
      </p:sp>
    </p:spTree>
    <p:extLst>
      <p:ext uri="{BB962C8B-B14F-4D97-AF65-F5344CB8AC3E}">
        <p14:creationId xmlns:p14="http://schemas.microsoft.com/office/powerpoint/2010/main" val="1226008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E5221E3-051A-48AD-A02B-2AEB5B0E90A4}" type="slidenum">
              <a:rPr lang="en-US" smtClean="0"/>
              <a:t>36</a:t>
            </a:fld>
            <a:endParaRPr lang="en-US"/>
          </a:p>
        </p:txBody>
      </p:sp>
    </p:spTree>
    <p:extLst>
      <p:ext uri="{BB962C8B-B14F-4D97-AF65-F5344CB8AC3E}">
        <p14:creationId xmlns:p14="http://schemas.microsoft.com/office/powerpoint/2010/main" val="3278767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E5221E3-051A-48AD-A02B-2AEB5B0E90A4}" type="slidenum">
              <a:rPr lang="en-US" smtClean="0"/>
              <a:t>37</a:t>
            </a:fld>
            <a:endParaRPr lang="en-US"/>
          </a:p>
        </p:txBody>
      </p:sp>
    </p:spTree>
    <p:extLst>
      <p:ext uri="{BB962C8B-B14F-4D97-AF65-F5344CB8AC3E}">
        <p14:creationId xmlns:p14="http://schemas.microsoft.com/office/powerpoint/2010/main" val="3600658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E5221E3-051A-48AD-A02B-2AEB5B0E90A4}" type="slidenum">
              <a:rPr lang="en-US" smtClean="0"/>
              <a:t>38</a:t>
            </a:fld>
            <a:endParaRPr lang="en-US"/>
          </a:p>
        </p:txBody>
      </p:sp>
    </p:spTree>
    <p:extLst>
      <p:ext uri="{BB962C8B-B14F-4D97-AF65-F5344CB8AC3E}">
        <p14:creationId xmlns:p14="http://schemas.microsoft.com/office/powerpoint/2010/main" val="212709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Amerikaanse</a:t>
            </a:r>
            <a:r>
              <a:rPr lang="en-GB" baseline="0" dirty="0" smtClean="0"/>
              <a:t> </a:t>
            </a:r>
            <a:r>
              <a:rPr lang="en-GB" baseline="0" dirty="0" err="1" smtClean="0"/>
              <a:t>schrijver</a:t>
            </a:r>
            <a:r>
              <a:rPr lang="en-GB" baseline="0" dirty="0" smtClean="0"/>
              <a:t> – </a:t>
            </a:r>
            <a:r>
              <a:rPr lang="en-GB" baseline="0" dirty="0" err="1" smtClean="0"/>
              <a:t>als</a:t>
            </a:r>
            <a:r>
              <a:rPr lang="en-GB" baseline="0" dirty="0" smtClean="0"/>
              <a:t> </a:t>
            </a:r>
            <a:r>
              <a:rPr lang="en-GB" baseline="0" dirty="0" err="1" smtClean="0"/>
              <a:t>ze</a:t>
            </a:r>
            <a:r>
              <a:rPr lang="en-GB" baseline="0" dirty="0" smtClean="0"/>
              <a:t> je de </a:t>
            </a:r>
            <a:r>
              <a:rPr lang="en-GB" baseline="0" dirty="0" err="1" smtClean="0"/>
              <a:t>verkeerde</a:t>
            </a:r>
            <a:r>
              <a:rPr lang="en-GB" baseline="0" dirty="0" smtClean="0"/>
              <a:t> </a:t>
            </a:r>
            <a:r>
              <a:rPr lang="en-GB" baseline="0" dirty="0" err="1" smtClean="0"/>
              <a:t>vragen</a:t>
            </a:r>
            <a:r>
              <a:rPr lang="en-GB" baseline="0" dirty="0" smtClean="0"/>
              <a:t> </a:t>
            </a:r>
            <a:r>
              <a:rPr lang="en-GB" baseline="0" dirty="0" err="1" smtClean="0"/>
              <a:t>laten</a:t>
            </a:r>
            <a:r>
              <a:rPr lang="en-GB" baseline="0" dirty="0" smtClean="0"/>
              <a:t> </a:t>
            </a:r>
            <a:r>
              <a:rPr lang="en-GB" baseline="0" dirty="0" err="1" smtClean="0"/>
              <a:t>stellen</a:t>
            </a:r>
            <a:r>
              <a:rPr lang="en-GB" baseline="0" dirty="0" smtClean="0"/>
              <a:t>, </a:t>
            </a:r>
            <a:r>
              <a:rPr lang="en-GB" baseline="0" dirty="0" err="1" smtClean="0"/>
              <a:t>hoeven</a:t>
            </a:r>
            <a:r>
              <a:rPr lang="en-GB" baseline="0" dirty="0" smtClean="0"/>
              <a:t> </a:t>
            </a:r>
            <a:r>
              <a:rPr lang="en-GB" baseline="0" dirty="0" err="1" smtClean="0"/>
              <a:t>ze</a:t>
            </a:r>
            <a:r>
              <a:rPr lang="en-GB" baseline="0" dirty="0" smtClean="0"/>
              <a:t> </a:t>
            </a:r>
            <a:r>
              <a:rPr lang="en-GB" baseline="0" dirty="0" err="1" smtClean="0"/>
              <a:t>zich</a:t>
            </a:r>
            <a:r>
              <a:rPr lang="en-GB" baseline="0" dirty="0" smtClean="0"/>
              <a:t> </a:t>
            </a:r>
            <a:r>
              <a:rPr lang="en-GB" baseline="0" dirty="0" err="1" smtClean="0"/>
              <a:t>niet</a:t>
            </a:r>
            <a:r>
              <a:rPr lang="en-GB" baseline="0" dirty="0" smtClean="0"/>
              <a:t> </a:t>
            </a:r>
            <a:r>
              <a:rPr lang="en-GB" baseline="0" dirty="0" err="1" smtClean="0"/>
              <a:t>druk</a:t>
            </a:r>
            <a:r>
              <a:rPr lang="en-GB" baseline="0" dirty="0" smtClean="0"/>
              <a:t> te </a:t>
            </a:r>
            <a:r>
              <a:rPr lang="en-GB" baseline="0" dirty="0" err="1" smtClean="0"/>
              <a:t>maken</a:t>
            </a:r>
            <a:r>
              <a:rPr lang="en-GB" baseline="0" dirty="0" smtClean="0"/>
              <a:t> over de </a:t>
            </a:r>
            <a:r>
              <a:rPr lang="en-GB" baseline="0" dirty="0" err="1" smtClean="0"/>
              <a:t>antwoorden</a:t>
            </a:r>
            <a:r>
              <a:rPr lang="en-GB" baseline="0" dirty="0" smtClean="0"/>
              <a:t>.  </a:t>
            </a:r>
            <a:endParaRPr lang="en-GB" dirty="0" smtClean="0"/>
          </a:p>
          <a:p>
            <a:endParaRPr lang="en-GB" dirty="0" smtClean="0"/>
          </a:p>
          <a:p>
            <a:r>
              <a:rPr lang="en-GB" dirty="0" smtClean="0"/>
              <a:t>Maar</a:t>
            </a:r>
            <a:r>
              <a:rPr lang="en-GB" baseline="0" dirty="0" smtClean="0"/>
              <a:t> </a:t>
            </a:r>
            <a:r>
              <a:rPr lang="en-GB" baseline="0" dirty="0" err="1" smtClean="0"/>
              <a:t>ja</a:t>
            </a:r>
            <a:r>
              <a:rPr lang="en-GB" baseline="0" dirty="0" smtClean="0"/>
              <a:t>, wat </a:t>
            </a:r>
            <a:r>
              <a:rPr lang="en-GB" baseline="0" dirty="0" err="1" smtClean="0"/>
              <a:t>zijn</a:t>
            </a:r>
            <a:r>
              <a:rPr lang="en-GB" baseline="0" dirty="0" smtClean="0"/>
              <a:t> de </a:t>
            </a:r>
            <a:r>
              <a:rPr lang="en-GB" baseline="0" dirty="0" err="1" smtClean="0"/>
              <a:t>goede</a:t>
            </a:r>
            <a:r>
              <a:rPr lang="en-GB" baseline="0" dirty="0" smtClean="0"/>
              <a:t> </a:t>
            </a:r>
            <a:r>
              <a:rPr lang="en-GB" baseline="0" dirty="0" err="1" smtClean="0"/>
              <a:t>vragen</a:t>
            </a:r>
            <a:r>
              <a:rPr lang="en-GB" baseline="0" dirty="0" smtClean="0"/>
              <a:t> </a:t>
            </a:r>
            <a:r>
              <a:rPr lang="en-GB" baseline="0" dirty="0" err="1" smtClean="0"/>
              <a:t>en</a:t>
            </a:r>
            <a:r>
              <a:rPr lang="en-GB" baseline="0" dirty="0" smtClean="0"/>
              <a:t> wat </a:t>
            </a:r>
            <a:r>
              <a:rPr lang="en-GB" baseline="0" dirty="0" err="1" smtClean="0"/>
              <a:t>zijn</a:t>
            </a:r>
            <a:r>
              <a:rPr lang="en-GB" baseline="0" dirty="0" smtClean="0"/>
              <a:t> de </a:t>
            </a:r>
            <a:r>
              <a:rPr lang="en-GB" baseline="0" dirty="0" err="1" smtClean="0"/>
              <a:t>verkeerde</a:t>
            </a:r>
            <a:r>
              <a:rPr lang="en-GB" baseline="0" dirty="0" smtClean="0"/>
              <a:t> </a:t>
            </a:r>
            <a:r>
              <a:rPr lang="en-GB" baseline="0" dirty="0" err="1" smtClean="0"/>
              <a:t>vragen</a:t>
            </a:r>
            <a:r>
              <a:rPr lang="en-GB" baseline="0" dirty="0" smtClean="0"/>
              <a:t>?? </a:t>
            </a:r>
          </a:p>
          <a:p>
            <a:endParaRPr lang="en-GB" baseline="0" dirty="0" smtClean="0"/>
          </a:p>
          <a:p>
            <a:r>
              <a:rPr lang="en-GB" baseline="0" dirty="0" smtClean="0"/>
              <a:t>De </a:t>
            </a:r>
            <a:r>
              <a:rPr lang="en-GB" baseline="0" dirty="0" err="1" smtClean="0"/>
              <a:t>eerste</a:t>
            </a:r>
            <a:r>
              <a:rPr lang="en-GB" baseline="0" dirty="0" smtClean="0"/>
              <a:t> set criteria </a:t>
            </a:r>
            <a:r>
              <a:rPr lang="en-GB" baseline="0" dirty="0" err="1" smtClean="0"/>
              <a:t>zijn</a:t>
            </a:r>
            <a:r>
              <a:rPr lang="en-GB" baseline="0" dirty="0" smtClean="0"/>
              <a:t> </a:t>
            </a:r>
            <a:r>
              <a:rPr lang="en-GB" baseline="0" dirty="0" err="1" smtClean="0"/>
              <a:t>ontstaan</a:t>
            </a:r>
            <a:r>
              <a:rPr lang="en-GB" baseline="0" dirty="0" smtClean="0"/>
              <a:t> in </a:t>
            </a:r>
            <a:r>
              <a:rPr lang="en-GB" baseline="0" dirty="0" err="1" smtClean="0"/>
              <a:t>een</a:t>
            </a:r>
            <a:r>
              <a:rPr lang="en-GB" baseline="0" dirty="0" smtClean="0"/>
              <a:t> </a:t>
            </a:r>
            <a:r>
              <a:rPr lang="en-GB" baseline="0" dirty="0" err="1" smtClean="0"/>
              <a:t>lineaire</a:t>
            </a:r>
            <a:r>
              <a:rPr lang="en-GB" baseline="0" dirty="0" smtClean="0"/>
              <a:t> </a:t>
            </a:r>
            <a:r>
              <a:rPr lang="en-GB" baseline="0" dirty="0" err="1" smtClean="0"/>
              <a:t>tijd</a:t>
            </a:r>
            <a:r>
              <a:rPr lang="en-GB" baseline="0" dirty="0" smtClean="0"/>
              <a:t> : problem </a:t>
            </a:r>
            <a:r>
              <a:rPr lang="en-GB" baseline="0" dirty="0" smtClean="0">
                <a:sym typeface="Wingdings" panose="05000000000000000000" pitchFamily="2" charset="2"/>
              </a:rPr>
              <a:t> input – output – outcome – impact </a:t>
            </a:r>
            <a:r>
              <a:rPr lang="en-GB" baseline="0" dirty="0" smtClean="0"/>
              <a:t> </a:t>
            </a:r>
            <a:r>
              <a:rPr lang="en-GB" baseline="0" dirty="0" err="1" smtClean="0">
                <a:sym typeface="Wingdings" panose="05000000000000000000" pitchFamily="2" charset="2"/>
              </a:rPr>
              <a:t>oplossing</a:t>
            </a:r>
            <a:r>
              <a:rPr lang="en-GB" baseline="0" dirty="0" smtClean="0">
                <a:sym typeface="Wingdings" panose="05000000000000000000" pitchFamily="2" charset="2"/>
              </a:rPr>
              <a:t>  (</a:t>
            </a:r>
            <a:r>
              <a:rPr lang="en-GB" baseline="0" dirty="0" err="1" smtClean="0">
                <a:sym typeface="Wingdings" panose="05000000000000000000" pitchFamily="2" charset="2"/>
              </a:rPr>
              <a:t>logframe</a:t>
            </a:r>
            <a:r>
              <a:rPr lang="en-GB" baseline="0" dirty="0" smtClean="0">
                <a:sym typeface="Wingdings" panose="05000000000000000000" pitchFamily="2" charset="2"/>
              </a:rPr>
              <a:t> met killer </a:t>
            </a:r>
            <a:r>
              <a:rPr lang="en-GB" baseline="0" dirty="0" err="1" smtClean="0">
                <a:sym typeface="Wingdings" panose="05000000000000000000" pitchFamily="2" charset="2"/>
              </a:rPr>
              <a:t>aannamen</a:t>
            </a:r>
            <a:r>
              <a:rPr lang="en-GB" baseline="0" dirty="0" smtClean="0">
                <a:sym typeface="Wingdings" panose="05000000000000000000" pitchFamily="2" charset="2"/>
              </a:rPr>
              <a:t>)</a:t>
            </a:r>
          </a:p>
          <a:p>
            <a:r>
              <a:rPr lang="en-GB" baseline="0" dirty="0" smtClean="0">
                <a:sym typeface="Wingdings" panose="05000000000000000000" pitchFamily="2" charset="2"/>
              </a:rPr>
              <a:t>De set criteria warden </a:t>
            </a:r>
            <a:r>
              <a:rPr lang="en-GB" baseline="0" dirty="0" err="1" smtClean="0">
                <a:sym typeface="Wingdings" panose="05000000000000000000" pitchFamily="2" charset="2"/>
              </a:rPr>
              <a:t>dan</a:t>
            </a:r>
            <a:r>
              <a:rPr lang="en-GB" baseline="0" dirty="0" smtClean="0">
                <a:sym typeface="Wingdings" panose="05000000000000000000" pitchFamily="2" charset="2"/>
              </a:rPr>
              <a:t> </a:t>
            </a:r>
            <a:r>
              <a:rPr lang="en-GB" baseline="0" dirty="0" err="1" smtClean="0">
                <a:sym typeface="Wingdings" panose="05000000000000000000" pitchFamily="2" charset="2"/>
              </a:rPr>
              <a:t>ook</a:t>
            </a:r>
            <a:r>
              <a:rPr lang="en-GB" baseline="0" dirty="0" smtClean="0">
                <a:sym typeface="Wingdings" panose="05000000000000000000" pitchFamily="2" charset="2"/>
              </a:rPr>
              <a:t> </a:t>
            </a:r>
            <a:r>
              <a:rPr lang="en-GB" baseline="0" dirty="0" err="1" smtClean="0">
                <a:sym typeface="Wingdings" panose="05000000000000000000" pitchFamily="2" charset="2"/>
              </a:rPr>
              <a:t>beschouwd</a:t>
            </a:r>
            <a:r>
              <a:rPr lang="en-GB" baseline="0" dirty="0" smtClean="0">
                <a:sym typeface="Wingdings" panose="05000000000000000000" pitchFamily="2" charset="2"/>
              </a:rPr>
              <a:t> </a:t>
            </a:r>
            <a:r>
              <a:rPr lang="en-GB" baseline="0" dirty="0" err="1" smtClean="0">
                <a:sym typeface="Wingdings" panose="05000000000000000000" pitchFamily="2" charset="2"/>
              </a:rPr>
              <a:t>als</a:t>
            </a:r>
            <a:r>
              <a:rPr lang="en-GB" baseline="0" dirty="0" smtClean="0">
                <a:sym typeface="Wingdings" panose="05000000000000000000" pitchFamily="2" charset="2"/>
              </a:rPr>
              <a:t> “de </a:t>
            </a:r>
            <a:r>
              <a:rPr lang="en-GB" baseline="0" dirty="0" err="1" smtClean="0">
                <a:sym typeface="Wingdings" panose="05000000000000000000" pitchFamily="2" charset="2"/>
              </a:rPr>
              <a:t>goede</a:t>
            </a:r>
            <a:r>
              <a:rPr lang="en-GB" baseline="0" dirty="0" smtClean="0">
                <a:sym typeface="Wingdings" panose="05000000000000000000" pitchFamily="2" charset="2"/>
              </a:rPr>
              <a:t> </a:t>
            </a:r>
            <a:r>
              <a:rPr lang="en-GB" baseline="0" dirty="0" err="1" smtClean="0">
                <a:sym typeface="Wingdings" panose="05000000000000000000" pitchFamily="2" charset="2"/>
              </a:rPr>
              <a:t>vragen</a:t>
            </a:r>
            <a:r>
              <a:rPr lang="en-GB" baseline="0" dirty="0" smtClean="0">
                <a:sym typeface="Wingdings" panose="05000000000000000000" pitchFamily="2" charset="2"/>
              </a:rPr>
              <a:t> die in </a:t>
            </a:r>
            <a:r>
              <a:rPr lang="en-GB" baseline="0" dirty="0" err="1" smtClean="0">
                <a:sym typeface="Wingdings" panose="05000000000000000000" pitchFamily="2" charset="2"/>
              </a:rPr>
              <a:t>ieder</a:t>
            </a:r>
            <a:r>
              <a:rPr lang="en-GB" baseline="0" dirty="0" smtClean="0">
                <a:sym typeface="Wingdings" panose="05000000000000000000" pitchFamily="2" charset="2"/>
              </a:rPr>
              <a:t> </a:t>
            </a:r>
            <a:r>
              <a:rPr lang="en-GB" baseline="0" dirty="0" err="1" smtClean="0">
                <a:sym typeface="Wingdings" panose="05000000000000000000" pitchFamily="2" charset="2"/>
              </a:rPr>
              <a:t>geval</a:t>
            </a:r>
            <a:r>
              <a:rPr lang="en-GB" baseline="0" dirty="0" smtClean="0">
                <a:sym typeface="Wingdings" panose="05000000000000000000" pitchFamily="2" charset="2"/>
              </a:rPr>
              <a:t> </a:t>
            </a:r>
            <a:r>
              <a:rPr lang="en-GB" baseline="0" dirty="0" err="1" smtClean="0">
                <a:sym typeface="Wingdings" panose="05000000000000000000" pitchFamily="2" charset="2"/>
              </a:rPr>
              <a:t>beantwoord</a:t>
            </a:r>
            <a:r>
              <a:rPr lang="en-GB" baseline="0" dirty="0" smtClean="0">
                <a:sym typeface="Wingdings" panose="05000000000000000000" pitchFamily="2" charset="2"/>
              </a:rPr>
              <a:t> </a:t>
            </a:r>
            <a:r>
              <a:rPr lang="en-GB" baseline="0" dirty="0" err="1" smtClean="0">
                <a:sym typeface="Wingdings" panose="05000000000000000000" pitchFamily="2" charset="2"/>
              </a:rPr>
              <a:t>moesten</a:t>
            </a:r>
            <a:r>
              <a:rPr lang="en-GB" baseline="0" dirty="0" smtClean="0">
                <a:sym typeface="Wingdings" panose="05000000000000000000" pitchFamily="2" charset="2"/>
              </a:rPr>
              <a:t> </a:t>
            </a:r>
            <a:r>
              <a:rPr lang="en-GB" baseline="0" dirty="0" err="1" smtClean="0">
                <a:sym typeface="Wingdings" panose="05000000000000000000" pitchFamily="2" charset="2"/>
              </a:rPr>
              <a:t>worden</a:t>
            </a:r>
            <a:r>
              <a:rPr lang="en-GB" baseline="0" dirty="0" smtClean="0">
                <a:sym typeface="Wingdings" panose="05000000000000000000" pitchFamily="2" charset="2"/>
              </a:rPr>
              <a:t>” - </a:t>
            </a:r>
            <a:endParaRPr lang="en-GB" baseline="0" dirty="0" smtClean="0"/>
          </a:p>
          <a:p>
            <a:endParaRPr lang="en-GB" dirty="0" smtClean="0"/>
          </a:p>
          <a:p>
            <a:r>
              <a:rPr lang="en-GB" dirty="0" smtClean="0"/>
              <a:t>De </a:t>
            </a:r>
            <a:r>
              <a:rPr lang="en-GB" dirty="0" err="1" smtClean="0"/>
              <a:t>geherformuleerde</a:t>
            </a:r>
            <a:r>
              <a:rPr lang="en-GB" baseline="0" dirty="0" smtClean="0"/>
              <a:t> </a:t>
            </a:r>
            <a:r>
              <a:rPr lang="en-GB" dirty="0" smtClean="0"/>
              <a:t>criteria </a:t>
            </a:r>
            <a:r>
              <a:rPr lang="en-GB" dirty="0" err="1" smtClean="0"/>
              <a:t>zijn</a:t>
            </a:r>
            <a:r>
              <a:rPr lang="en-GB" dirty="0" smtClean="0"/>
              <a:t> </a:t>
            </a:r>
            <a:r>
              <a:rPr lang="en-GB" dirty="0" err="1" smtClean="0"/>
              <a:t>uitdrukkelijk</a:t>
            </a:r>
            <a:r>
              <a:rPr lang="en-GB" baseline="0" dirty="0" smtClean="0"/>
              <a:t> </a:t>
            </a:r>
            <a:r>
              <a:rPr lang="en-GB" baseline="0" dirty="0" err="1" smtClean="0"/>
              <a:t>bedoeld</a:t>
            </a:r>
            <a:r>
              <a:rPr lang="en-GB" baseline="0" dirty="0" smtClean="0"/>
              <a:t> om </a:t>
            </a:r>
            <a:r>
              <a:rPr lang="en-GB" baseline="0" dirty="0" err="1" smtClean="0"/>
              <a:t>betrokkenen</a:t>
            </a:r>
            <a:r>
              <a:rPr lang="en-GB" baseline="0" dirty="0" smtClean="0"/>
              <a:t> te </a:t>
            </a:r>
            <a:r>
              <a:rPr lang="en-GB" baseline="0" dirty="0" err="1" smtClean="0"/>
              <a:t>ondersteunen</a:t>
            </a:r>
            <a:r>
              <a:rPr lang="en-GB" baseline="0" dirty="0" smtClean="0"/>
              <a:t> o</a:t>
            </a:r>
            <a:r>
              <a:rPr lang="en-GB" dirty="0" smtClean="0"/>
              <a:t>m de </a:t>
            </a:r>
            <a:r>
              <a:rPr lang="en-GB" dirty="0" err="1" smtClean="0"/>
              <a:t>eigen</a:t>
            </a:r>
            <a:r>
              <a:rPr lang="en-GB" dirty="0" smtClean="0"/>
              <a:t> </a:t>
            </a:r>
            <a:r>
              <a:rPr lang="en-GB" dirty="0" err="1" smtClean="0"/>
              <a:t>maatstaf</a:t>
            </a:r>
            <a:r>
              <a:rPr lang="en-GB" dirty="0" smtClean="0"/>
              <a:t> </a:t>
            </a:r>
            <a:r>
              <a:rPr lang="en-GB" dirty="0" err="1" smtClean="0"/>
              <a:t>voor</a:t>
            </a:r>
            <a:r>
              <a:rPr lang="en-GB" dirty="0" smtClean="0"/>
              <a:t> success te </a:t>
            </a:r>
            <a:r>
              <a:rPr lang="en-GB" dirty="0" err="1" smtClean="0"/>
              <a:t>ontwikkelen</a:t>
            </a:r>
            <a:r>
              <a:rPr lang="en-GB" dirty="0" smtClean="0"/>
              <a:t> </a:t>
            </a:r>
            <a:r>
              <a:rPr lang="en-GB" dirty="0" err="1" smtClean="0"/>
              <a:t>en</a:t>
            </a:r>
            <a:r>
              <a:rPr lang="en-GB" dirty="0" smtClean="0"/>
              <a:t> </a:t>
            </a:r>
            <a:r>
              <a:rPr lang="en-GB" dirty="0" err="1" smtClean="0"/>
              <a:t>een</a:t>
            </a:r>
            <a:r>
              <a:rPr lang="en-GB" baseline="0" dirty="0" smtClean="0"/>
              <a:t> process te </a:t>
            </a:r>
            <a:r>
              <a:rPr lang="en-GB" baseline="0" dirty="0" err="1" smtClean="0"/>
              <a:t>ondersteunen</a:t>
            </a:r>
            <a:r>
              <a:rPr lang="en-GB" baseline="0" dirty="0" smtClean="0"/>
              <a:t> </a:t>
            </a:r>
            <a:r>
              <a:rPr lang="en-GB" baseline="0" dirty="0" err="1" smtClean="0"/>
              <a:t>waarin</a:t>
            </a:r>
            <a:r>
              <a:rPr lang="en-GB" baseline="0" dirty="0" smtClean="0"/>
              <a:t> </a:t>
            </a:r>
            <a:r>
              <a:rPr lang="en-GB" baseline="0" dirty="0" err="1" smtClean="0"/>
              <a:t>een</a:t>
            </a:r>
            <a:r>
              <a:rPr lang="en-GB" baseline="0" dirty="0" smtClean="0"/>
              <a:t> </a:t>
            </a:r>
            <a:r>
              <a:rPr lang="en-GB" baseline="0" dirty="0" err="1" smtClean="0"/>
              <a:t>gesprek</a:t>
            </a:r>
            <a:r>
              <a:rPr lang="en-GB" baseline="0" dirty="0" smtClean="0"/>
              <a:t> </a:t>
            </a:r>
            <a:r>
              <a:rPr lang="en-GB" baseline="0" dirty="0" err="1" smtClean="0"/>
              <a:t>wordt</a:t>
            </a:r>
            <a:r>
              <a:rPr lang="en-GB" baseline="0" dirty="0" smtClean="0"/>
              <a:t> </a:t>
            </a:r>
            <a:r>
              <a:rPr lang="en-GB" baseline="0" dirty="0" err="1" smtClean="0"/>
              <a:t>gevoerd</a:t>
            </a:r>
            <a:r>
              <a:rPr lang="en-GB" baseline="0" dirty="0" smtClean="0"/>
              <a:t> </a:t>
            </a:r>
            <a:r>
              <a:rPr lang="en-GB" baseline="0" dirty="0" err="1" smtClean="0"/>
              <a:t>en</a:t>
            </a:r>
            <a:r>
              <a:rPr lang="en-GB" baseline="0" dirty="0" smtClean="0"/>
              <a:t> </a:t>
            </a:r>
            <a:r>
              <a:rPr lang="en-GB" baseline="0" dirty="0" err="1" smtClean="0"/>
              <a:t>afwegingen</a:t>
            </a:r>
            <a:r>
              <a:rPr lang="en-GB" baseline="0" dirty="0" smtClean="0"/>
              <a:t> </a:t>
            </a:r>
            <a:r>
              <a:rPr lang="en-GB" baseline="0" dirty="0" err="1" smtClean="0"/>
              <a:t>worden</a:t>
            </a:r>
            <a:r>
              <a:rPr lang="en-GB" baseline="0" dirty="0" smtClean="0"/>
              <a:t> </a:t>
            </a:r>
            <a:r>
              <a:rPr lang="en-GB" baseline="0" dirty="0" err="1" smtClean="0"/>
              <a:t>gemaakt</a:t>
            </a:r>
            <a:r>
              <a:rPr lang="en-GB" dirty="0" smtClean="0"/>
              <a:t>. </a:t>
            </a:r>
            <a:r>
              <a:rPr lang="en-GB" dirty="0" err="1" smtClean="0"/>
              <a:t>Dit</a:t>
            </a:r>
            <a:r>
              <a:rPr lang="en-GB" dirty="0" smtClean="0"/>
              <a:t> </a:t>
            </a:r>
            <a:r>
              <a:rPr lang="en-GB" dirty="0" err="1" smtClean="0"/>
              <a:t>strookt</a:t>
            </a:r>
            <a:r>
              <a:rPr lang="en-GB" dirty="0" smtClean="0"/>
              <a:t> </a:t>
            </a:r>
            <a:r>
              <a:rPr lang="en-GB" dirty="0" err="1" smtClean="0"/>
              <a:t>veel</a:t>
            </a:r>
            <a:r>
              <a:rPr lang="en-GB" dirty="0" smtClean="0"/>
              <a:t> </a:t>
            </a:r>
            <a:r>
              <a:rPr lang="en-GB" dirty="0" err="1" smtClean="0"/>
              <a:t>beter</a:t>
            </a:r>
            <a:r>
              <a:rPr lang="en-GB" dirty="0" smtClean="0"/>
              <a:t> met de </a:t>
            </a:r>
            <a:r>
              <a:rPr lang="en-GB" dirty="0" err="1" smtClean="0"/>
              <a:t>complexe</a:t>
            </a:r>
            <a:r>
              <a:rPr lang="en-GB" dirty="0" smtClean="0"/>
              <a:t> </a:t>
            </a:r>
            <a:r>
              <a:rPr lang="en-GB" dirty="0" err="1" smtClean="0"/>
              <a:t>realiteit</a:t>
            </a:r>
            <a:r>
              <a:rPr lang="en-GB" dirty="0" smtClean="0"/>
              <a:t> van </a:t>
            </a:r>
            <a:r>
              <a:rPr lang="en-GB" dirty="0" err="1" smtClean="0"/>
              <a:t>beleidsevaluaties</a:t>
            </a:r>
            <a:r>
              <a:rPr lang="en-GB" dirty="0" smtClean="0"/>
              <a:t>.  </a:t>
            </a:r>
          </a:p>
          <a:p>
            <a:r>
              <a:rPr lang="en-GB" dirty="0" err="1" smtClean="0"/>
              <a:t>Naast</a:t>
            </a:r>
            <a:r>
              <a:rPr lang="en-GB" dirty="0" smtClean="0"/>
              <a:t> de criteria is </a:t>
            </a:r>
            <a:r>
              <a:rPr lang="en-GB" dirty="0" err="1" smtClean="0"/>
              <a:t>er</a:t>
            </a:r>
            <a:r>
              <a:rPr lang="en-GB" dirty="0" smtClean="0"/>
              <a:t> begin </a:t>
            </a:r>
            <a:r>
              <a:rPr lang="en-GB" dirty="0" err="1" smtClean="0"/>
              <a:t>dit</a:t>
            </a:r>
            <a:r>
              <a:rPr lang="en-GB" dirty="0" smtClean="0"/>
              <a:t> </a:t>
            </a:r>
            <a:r>
              <a:rPr lang="en-GB" dirty="0" err="1" smtClean="0"/>
              <a:t>jaar</a:t>
            </a:r>
            <a:r>
              <a:rPr lang="en-GB" dirty="0" smtClean="0"/>
              <a:t> </a:t>
            </a:r>
            <a:r>
              <a:rPr lang="en-GB" dirty="0" err="1" smtClean="0"/>
              <a:t>een</a:t>
            </a:r>
            <a:r>
              <a:rPr lang="en-GB" dirty="0" smtClean="0"/>
              <a:t> </a:t>
            </a:r>
            <a:r>
              <a:rPr lang="en-GB" dirty="0" err="1" smtClean="0"/>
              <a:t>uitgebreid</a:t>
            </a:r>
            <a:r>
              <a:rPr lang="en-GB" dirty="0" smtClean="0"/>
              <a:t> document </a:t>
            </a:r>
            <a:r>
              <a:rPr lang="en-GB" dirty="0" err="1" smtClean="0"/>
              <a:t>gepubliceerd</a:t>
            </a:r>
            <a:r>
              <a:rPr lang="en-GB" dirty="0" smtClean="0"/>
              <a:t> met </a:t>
            </a:r>
            <a:r>
              <a:rPr lang="en-GB" dirty="0" err="1" smtClean="0"/>
              <a:t>suggesties</a:t>
            </a:r>
            <a:r>
              <a:rPr lang="en-GB" dirty="0" smtClean="0"/>
              <a:t> </a:t>
            </a:r>
            <a:r>
              <a:rPr lang="en-GB" dirty="0" err="1" smtClean="0"/>
              <a:t>en</a:t>
            </a:r>
            <a:r>
              <a:rPr lang="en-GB" baseline="0" dirty="0" smtClean="0"/>
              <a:t> </a:t>
            </a:r>
            <a:r>
              <a:rPr lang="en-GB" baseline="0" dirty="0" err="1" smtClean="0"/>
              <a:t>aanbevelingen</a:t>
            </a:r>
            <a:r>
              <a:rPr lang="en-GB" baseline="0" dirty="0" smtClean="0"/>
              <a:t> over hoe </a:t>
            </a:r>
            <a:r>
              <a:rPr lang="en-GB" baseline="0" dirty="0" err="1" smtClean="0"/>
              <a:t>ze</a:t>
            </a:r>
            <a:r>
              <a:rPr lang="en-GB" baseline="0" dirty="0" smtClean="0"/>
              <a:t> in de </a:t>
            </a:r>
            <a:r>
              <a:rPr lang="en-GB" baseline="0" dirty="0" err="1" smtClean="0"/>
              <a:t>praktijk</a:t>
            </a:r>
            <a:r>
              <a:rPr lang="en-GB" baseline="0" dirty="0" smtClean="0"/>
              <a:t> </a:t>
            </a:r>
            <a:r>
              <a:rPr lang="en-GB" baseline="0" dirty="0" err="1" smtClean="0"/>
              <a:t>gebruikt</a:t>
            </a:r>
            <a:r>
              <a:rPr lang="en-GB" baseline="0" dirty="0" smtClean="0"/>
              <a:t> </a:t>
            </a:r>
            <a:r>
              <a:rPr lang="en-GB" baseline="0" dirty="0" err="1" smtClean="0"/>
              <a:t>worden</a:t>
            </a:r>
            <a:r>
              <a:rPr lang="en-GB" baseline="0" dirty="0" smtClean="0"/>
              <a:t> (Applying Evaluation Criteria Thoughtfully)</a:t>
            </a:r>
          </a:p>
          <a:p>
            <a:endParaRPr lang="en-GB" baseline="0" dirty="0" smtClean="0"/>
          </a:p>
          <a:p>
            <a:r>
              <a:rPr lang="en-GB" dirty="0" smtClean="0"/>
              <a:t>De criteria</a:t>
            </a:r>
            <a:r>
              <a:rPr lang="en-GB" baseline="0" dirty="0" smtClean="0"/>
              <a:t> </a:t>
            </a:r>
            <a:r>
              <a:rPr lang="en-GB" baseline="0" dirty="0" err="1" smtClean="0"/>
              <a:t>zijn</a:t>
            </a:r>
            <a:r>
              <a:rPr lang="en-GB" baseline="0" dirty="0" smtClean="0"/>
              <a:t> </a:t>
            </a:r>
            <a:r>
              <a:rPr lang="en-GB" baseline="0" dirty="0" err="1" smtClean="0"/>
              <a:t>dankzij</a:t>
            </a:r>
            <a:r>
              <a:rPr lang="en-GB" baseline="0" dirty="0" smtClean="0"/>
              <a:t> </a:t>
            </a:r>
            <a:r>
              <a:rPr lang="en-GB" baseline="0" dirty="0" err="1" smtClean="0"/>
              <a:t>Belgische</a:t>
            </a:r>
            <a:r>
              <a:rPr lang="en-GB" baseline="0" dirty="0" smtClean="0"/>
              <a:t> </a:t>
            </a:r>
            <a:r>
              <a:rPr lang="en-GB" baseline="0" dirty="0" err="1" smtClean="0"/>
              <a:t>collega’s</a:t>
            </a:r>
            <a:r>
              <a:rPr lang="en-GB" baseline="0" dirty="0" smtClean="0"/>
              <a:t> </a:t>
            </a:r>
            <a:r>
              <a:rPr lang="en-GB" baseline="0" dirty="0" err="1" smtClean="0"/>
              <a:t>beschikbaar</a:t>
            </a:r>
            <a:r>
              <a:rPr lang="en-GB" baseline="0" dirty="0" smtClean="0"/>
              <a:t> in het </a:t>
            </a:r>
            <a:r>
              <a:rPr lang="en-GB" baseline="0" dirty="0" err="1" smtClean="0"/>
              <a:t>Nederlands</a:t>
            </a:r>
            <a:r>
              <a:rPr lang="en-GB" baseline="0" dirty="0" smtClean="0"/>
              <a:t>.</a:t>
            </a:r>
          </a:p>
          <a:p>
            <a:r>
              <a:rPr lang="en-GB" baseline="0" dirty="0" smtClean="0"/>
              <a:t>Het </a:t>
            </a:r>
            <a:r>
              <a:rPr lang="en-GB" baseline="0" dirty="0" err="1" smtClean="0"/>
              <a:t>toepassingsdocument</a:t>
            </a:r>
            <a:r>
              <a:rPr lang="en-GB" baseline="0" dirty="0" smtClean="0"/>
              <a:t> is in het Engels </a:t>
            </a:r>
            <a:r>
              <a:rPr lang="en-GB" baseline="0" dirty="0" err="1" smtClean="0"/>
              <a:t>beschikbaar</a:t>
            </a:r>
            <a:r>
              <a:rPr lang="en-GB" baseline="0" dirty="0" smtClean="0"/>
              <a:t> op de OESO/DAC web </a:t>
            </a:r>
            <a:endParaRPr lang="en-GB" dirty="0" smtClean="0"/>
          </a:p>
          <a:p>
            <a:endParaRPr lang="en-GB" dirty="0" smtClean="0"/>
          </a:p>
          <a:p>
            <a:r>
              <a:rPr lang="en-GB" dirty="0" err="1" smtClean="0"/>
              <a:t>Belang</a:t>
            </a:r>
            <a:r>
              <a:rPr lang="en-GB" baseline="0" dirty="0" smtClean="0"/>
              <a:t> van </a:t>
            </a:r>
            <a:r>
              <a:rPr lang="en-GB" baseline="0" dirty="0" err="1" smtClean="0"/>
              <a:t>deze</a:t>
            </a:r>
            <a:r>
              <a:rPr lang="en-GB" baseline="0" dirty="0" smtClean="0"/>
              <a:t> DAC criteria </a:t>
            </a:r>
            <a:r>
              <a:rPr lang="en-GB" baseline="0" dirty="0" err="1" smtClean="0"/>
              <a:t>voor</a:t>
            </a:r>
            <a:r>
              <a:rPr lang="en-GB" baseline="0" dirty="0" smtClean="0"/>
              <a:t> NL: </a:t>
            </a:r>
          </a:p>
          <a:p>
            <a:pPr marL="171450" indent="-171450">
              <a:buFontTx/>
              <a:buChar char="-"/>
            </a:pPr>
            <a:r>
              <a:rPr lang="en-GB" baseline="0" dirty="0" err="1" smtClean="0"/>
              <a:t>Overheden</a:t>
            </a:r>
            <a:r>
              <a:rPr lang="en-GB" baseline="0" dirty="0" smtClean="0"/>
              <a:t> </a:t>
            </a:r>
            <a:r>
              <a:rPr lang="en-GB" baseline="0" dirty="0" err="1" smtClean="0"/>
              <a:t>werken</a:t>
            </a:r>
            <a:r>
              <a:rPr lang="en-GB" baseline="0" dirty="0" smtClean="0"/>
              <a:t> </a:t>
            </a:r>
            <a:r>
              <a:rPr lang="en-GB" baseline="0" dirty="0" err="1" smtClean="0"/>
              <a:t>samen</a:t>
            </a:r>
            <a:r>
              <a:rPr lang="en-GB" baseline="0" dirty="0" smtClean="0"/>
              <a:t> </a:t>
            </a:r>
            <a:r>
              <a:rPr lang="en-GB" baseline="0" dirty="0" err="1" smtClean="0"/>
              <a:t>en</a:t>
            </a:r>
            <a:r>
              <a:rPr lang="en-GB" baseline="0" dirty="0" smtClean="0"/>
              <a:t> </a:t>
            </a:r>
            <a:r>
              <a:rPr lang="en-GB" baseline="0" dirty="0" err="1" smtClean="0"/>
              <a:t>evalueren</a:t>
            </a:r>
            <a:r>
              <a:rPr lang="en-GB" baseline="0" dirty="0" smtClean="0"/>
              <a:t> </a:t>
            </a:r>
            <a:r>
              <a:rPr lang="en-GB" baseline="0" dirty="0" err="1" smtClean="0"/>
              <a:t>samen</a:t>
            </a:r>
            <a:r>
              <a:rPr lang="en-GB" baseline="0" dirty="0" smtClean="0"/>
              <a:t> (EU </a:t>
            </a:r>
            <a:r>
              <a:rPr lang="en-GB" baseline="0" dirty="0" err="1" smtClean="0"/>
              <a:t>verband</a:t>
            </a:r>
            <a:r>
              <a:rPr lang="en-GB" baseline="0" dirty="0" smtClean="0"/>
              <a:t>, </a:t>
            </a:r>
            <a:r>
              <a:rPr lang="en-GB" baseline="0" dirty="0" err="1" smtClean="0"/>
              <a:t>Eurregio’s</a:t>
            </a:r>
            <a:r>
              <a:rPr lang="en-GB" baseline="0" dirty="0" smtClean="0"/>
              <a:t>, VN </a:t>
            </a:r>
            <a:r>
              <a:rPr lang="en-GB" baseline="0" dirty="0" err="1" smtClean="0"/>
              <a:t>verband</a:t>
            </a:r>
            <a:r>
              <a:rPr lang="en-GB" baseline="0" dirty="0" smtClean="0"/>
              <a:t>, SDG)  </a:t>
            </a:r>
            <a:r>
              <a:rPr lang="en-GB" baseline="0" dirty="0" err="1" smtClean="0"/>
              <a:t>Kanaal</a:t>
            </a:r>
            <a:r>
              <a:rPr lang="en-GB" baseline="0" dirty="0" smtClean="0"/>
              <a:t> Gent-</a:t>
            </a:r>
            <a:r>
              <a:rPr lang="en-GB" baseline="0" dirty="0" err="1" smtClean="0"/>
              <a:t>Terneuzen</a:t>
            </a:r>
            <a:endParaRPr lang="en-GB" baseline="0" dirty="0" smtClean="0"/>
          </a:p>
          <a:p>
            <a:pPr marL="171450" indent="-171450">
              <a:buFontTx/>
              <a:buChar char="-"/>
            </a:pPr>
            <a:r>
              <a:rPr lang="en-GB" baseline="0" dirty="0" err="1" smtClean="0"/>
              <a:t>Overheden</a:t>
            </a:r>
            <a:r>
              <a:rPr lang="en-GB" baseline="0" dirty="0" smtClean="0"/>
              <a:t> </a:t>
            </a:r>
            <a:r>
              <a:rPr lang="en-GB" baseline="0" dirty="0" err="1" smtClean="0"/>
              <a:t>en</a:t>
            </a:r>
            <a:r>
              <a:rPr lang="en-GB" baseline="0" dirty="0" smtClean="0"/>
              <a:t> </a:t>
            </a:r>
            <a:r>
              <a:rPr lang="en-GB" baseline="0" dirty="0" err="1" smtClean="0"/>
              <a:t>bedrijfsleven</a:t>
            </a:r>
            <a:r>
              <a:rPr lang="en-GB" baseline="0" dirty="0" smtClean="0"/>
              <a:t> </a:t>
            </a:r>
            <a:r>
              <a:rPr lang="en-GB" baseline="0" dirty="0" err="1" smtClean="0"/>
              <a:t>werken</a:t>
            </a:r>
            <a:r>
              <a:rPr lang="en-GB" baseline="0" dirty="0" smtClean="0"/>
              <a:t> </a:t>
            </a:r>
            <a:r>
              <a:rPr lang="en-GB" baseline="0" dirty="0" err="1" smtClean="0"/>
              <a:t>samen</a:t>
            </a:r>
            <a:r>
              <a:rPr lang="en-GB" baseline="0" dirty="0" smtClean="0"/>
              <a:t> </a:t>
            </a:r>
            <a:r>
              <a:rPr lang="en-GB" baseline="0" dirty="0" err="1" smtClean="0"/>
              <a:t>en</a:t>
            </a:r>
            <a:r>
              <a:rPr lang="en-GB" baseline="0" dirty="0" smtClean="0"/>
              <a:t> </a:t>
            </a:r>
            <a:r>
              <a:rPr lang="en-GB" baseline="0" dirty="0" err="1" smtClean="0"/>
              <a:t>evalueren</a:t>
            </a:r>
            <a:r>
              <a:rPr lang="en-GB" baseline="0" dirty="0" smtClean="0"/>
              <a:t> </a:t>
            </a:r>
            <a:r>
              <a:rPr lang="en-GB" baseline="0" dirty="0" err="1" smtClean="0"/>
              <a:t>samen</a:t>
            </a:r>
            <a:r>
              <a:rPr lang="en-GB" baseline="0" dirty="0" smtClean="0"/>
              <a:t> – </a:t>
            </a:r>
            <a:r>
              <a:rPr lang="en-GB" baseline="0" dirty="0" err="1" smtClean="0"/>
              <a:t>ook</a:t>
            </a:r>
            <a:r>
              <a:rPr lang="en-GB" baseline="0" dirty="0" smtClean="0"/>
              <a:t> international (</a:t>
            </a:r>
            <a:r>
              <a:rPr lang="en-GB" baseline="0" dirty="0" err="1" smtClean="0"/>
              <a:t>steden-samenwerking</a:t>
            </a:r>
            <a:r>
              <a:rPr lang="en-GB" baseline="0" dirty="0" smtClean="0"/>
              <a:t> </a:t>
            </a:r>
            <a:r>
              <a:rPr lang="en-GB" baseline="0" dirty="0" err="1" smtClean="0"/>
              <a:t>bijv</a:t>
            </a:r>
            <a:r>
              <a:rPr lang="en-GB" baseline="0" dirty="0" smtClean="0"/>
              <a:t> Amsterdam – Bilbao </a:t>
            </a:r>
            <a:r>
              <a:rPr lang="en-GB" baseline="0" dirty="0" err="1" smtClean="0"/>
              <a:t>Groene</a:t>
            </a:r>
            <a:r>
              <a:rPr lang="en-GB" baseline="0" dirty="0" smtClean="0"/>
              <a:t> </a:t>
            </a:r>
            <a:r>
              <a:rPr lang="en-GB" baseline="0" dirty="0" err="1" smtClean="0"/>
              <a:t>Stad</a:t>
            </a:r>
            <a:r>
              <a:rPr lang="en-GB" baseline="0" dirty="0" smtClean="0"/>
              <a:t>)</a:t>
            </a:r>
          </a:p>
          <a:p>
            <a:pPr marL="171450" indent="-171450">
              <a:buFontTx/>
              <a:buChar char="-"/>
            </a:pPr>
            <a:r>
              <a:rPr lang="en-GB" baseline="0" dirty="0" err="1" smtClean="0"/>
              <a:t>Bedrijfsleven</a:t>
            </a:r>
            <a:r>
              <a:rPr lang="en-GB" baseline="0" dirty="0" smtClean="0"/>
              <a:t> </a:t>
            </a:r>
            <a:r>
              <a:rPr lang="en-GB" baseline="0" dirty="0" err="1" smtClean="0"/>
              <a:t>en</a:t>
            </a:r>
            <a:r>
              <a:rPr lang="en-GB" baseline="0" dirty="0" smtClean="0"/>
              <a:t> NGO </a:t>
            </a:r>
            <a:r>
              <a:rPr lang="en-GB" baseline="0" dirty="0" err="1" smtClean="0"/>
              <a:t>werken</a:t>
            </a:r>
            <a:r>
              <a:rPr lang="en-GB" baseline="0" dirty="0" smtClean="0"/>
              <a:t> </a:t>
            </a:r>
            <a:r>
              <a:rPr lang="en-GB" baseline="0" dirty="0" err="1" smtClean="0"/>
              <a:t>samen</a:t>
            </a:r>
            <a:r>
              <a:rPr lang="en-GB" baseline="0" dirty="0" smtClean="0"/>
              <a:t> </a:t>
            </a:r>
            <a:r>
              <a:rPr lang="en-GB" baseline="0" dirty="0" err="1" smtClean="0"/>
              <a:t>en</a:t>
            </a:r>
            <a:r>
              <a:rPr lang="en-GB" baseline="0" dirty="0" smtClean="0"/>
              <a:t> </a:t>
            </a:r>
            <a:r>
              <a:rPr lang="en-GB" baseline="0" dirty="0" err="1" smtClean="0"/>
              <a:t>evalueren</a:t>
            </a:r>
            <a:r>
              <a:rPr lang="en-GB" baseline="0" dirty="0" smtClean="0"/>
              <a:t> </a:t>
            </a:r>
            <a:r>
              <a:rPr lang="en-GB" baseline="0" dirty="0" err="1" smtClean="0"/>
              <a:t>samen</a:t>
            </a:r>
            <a:r>
              <a:rPr lang="en-GB" baseline="0" dirty="0" smtClean="0"/>
              <a:t> – </a:t>
            </a:r>
            <a:r>
              <a:rPr lang="en-GB" baseline="0" dirty="0" err="1" smtClean="0"/>
              <a:t>ook</a:t>
            </a:r>
            <a:r>
              <a:rPr lang="en-GB" baseline="0" dirty="0" smtClean="0"/>
              <a:t> international (</a:t>
            </a:r>
            <a:r>
              <a:rPr lang="en-GB" baseline="0" dirty="0" err="1" smtClean="0"/>
              <a:t>duurzaam</a:t>
            </a:r>
            <a:r>
              <a:rPr lang="en-GB" baseline="0" dirty="0" smtClean="0"/>
              <a:t> </a:t>
            </a:r>
            <a:r>
              <a:rPr lang="en-GB" baseline="0" dirty="0" err="1" smtClean="0"/>
              <a:t>ketenbeheer</a:t>
            </a:r>
            <a:r>
              <a:rPr lang="en-GB" baseline="0" dirty="0" smtClean="0"/>
              <a:t>, </a:t>
            </a:r>
            <a:r>
              <a:rPr lang="en-GB" baseline="0" dirty="0" err="1" smtClean="0"/>
              <a:t>Maatschappelijk</a:t>
            </a:r>
            <a:r>
              <a:rPr lang="en-GB" baseline="0" dirty="0" smtClean="0"/>
              <a:t> </a:t>
            </a:r>
            <a:r>
              <a:rPr lang="en-GB" baseline="0" dirty="0" err="1" smtClean="0"/>
              <a:t>Verantwoord</a:t>
            </a:r>
            <a:r>
              <a:rPr lang="en-GB" baseline="0" dirty="0" smtClean="0"/>
              <a:t> </a:t>
            </a:r>
            <a:r>
              <a:rPr lang="en-GB" baseline="0" dirty="0" err="1" smtClean="0"/>
              <a:t>Ondernemen</a:t>
            </a:r>
            <a:r>
              <a:rPr lang="en-GB" baseline="0" dirty="0" smtClean="0"/>
              <a:t>)</a:t>
            </a:r>
          </a:p>
          <a:p>
            <a:pPr marL="171450" indent="-171450">
              <a:buFontTx/>
              <a:buChar char="-"/>
            </a:pPr>
            <a:endParaRPr lang="en-GB" baseline="0" dirty="0" smtClean="0"/>
          </a:p>
          <a:p>
            <a:pPr marL="171450" indent="-171450">
              <a:buFontTx/>
              <a:buChar char="-"/>
            </a:pPr>
            <a:endParaRPr lang="en-GB" baseline="0" dirty="0" smtClean="0"/>
          </a:p>
          <a:p>
            <a:pPr marL="0" indent="0">
              <a:buFontTx/>
              <a:buNone/>
            </a:pPr>
            <a:endParaRPr lang="en-GB" baseline="0" dirty="0" smtClean="0"/>
          </a:p>
          <a:p>
            <a:r>
              <a:rPr lang="en-GB" baseline="0" dirty="0" smtClean="0"/>
              <a:t> </a:t>
            </a:r>
            <a:endParaRPr lang="en-GB" dirty="0" smtClean="0"/>
          </a:p>
          <a:p>
            <a:endParaRPr lang="en-GB" dirty="0" smtClean="0"/>
          </a:p>
          <a:p>
            <a:pPr marL="0" indent="0">
              <a:buFontTx/>
              <a:buNone/>
            </a:pPr>
            <a:endParaRPr lang="en-GB" i="1" baseline="0" dirty="0" smtClean="0">
              <a:solidFill>
                <a:srgbClr val="FF6600"/>
              </a:solidFill>
            </a:endParaRPr>
          </a:p>
        </p:txBody>
      </p:sp>
      <p:sp>
        <p:nvSpPr>
          <p:cNvPr id="4" name="Slide Number Placeholder 3"/>
          <p:cNvSpPr>
            <a:spLocks noGrp="1"/>
          </p:cNvSpPr>
          <p:nvPr>
            <p:ph type="sldNum" sz="quarter" idx="10"/>
          </p:nvPr>
        </p:nvSpPr>
        <p:spPr/>
        <p:txBody>
          <a:bodyPr/>
          <a:lstStyle/>
          <a:p>
            <a:fld id="{C28FB57A-0694-430C-8AB7-7A2CAEBE9D85}" type="slidenum">
              <a:rPr lang="en-GB" smtClean="0"/>
              <a:t>8</a:t>
            </a:fld>
            <a:endParaRPr lang="en-GB" dirty="0"/>
          </a:p>
        </p:txBody>
      </p:sp>
    </p:spTree>
    <p:extLst>
      <p:ext uri="{BB962C8B-B14F-4D97-AF65-F5344CB8AC3E}">
        <p14:creationId xmlns:p14="http://schemas.microsoft.com/office/powerpoint/2010/main" val="177712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Evaluation standards, </a:t>
            </a:r>
            <a:r>
              <a:rPr lang="en-US" i="1" baseline="0" dirty="0" err="1" smtClean="0"/>
              <a:t>voorbeeld</a:t>
            </a:r>
            <a:r>
              <a:rPr lang="en-US" i="1" baseline="0" dirty="0" smtClean="0"/>
              <a:t> van </a:t>
            </a:r>
            <a:r>
              <a:rPr lang="en-US" i="1" baseline="0" dirty="0" err="1" smtClean="0"/>
              <a:t>onafhankelijkheid</a:t>
            </a:r>
            <a:r>
              <a:rPr lang="en-US" i="1" baseline="0" dirty="0" smtClean="0"/>
              <a:t> van </a:t>
            </a:r>
            <a:r>
              <a:rPr lang="en-US" i="1" baseline="0" dirty="0" err="1" smtClean="0"/>
              <a:t>evaluatoren</a:t>
            </a:r>
            <a:r>
              <a:rPr lang="en-US" i="1" baseline="0" dirty="0" smtClean="0"/>
              <a:t>: </a:t>
            </a:r>
          </a:p>
          <a:p>
            <a:endParaRPr lang="en-US" i="1" baseline="0" dirty="0" smtClean="0"/>
          </a:p>
          <a:p>
            <a:pPr lvl="0"/>
            <a:r>
              <a:rPr lang="nl-NL" sz="1200" b="1" kern="1200" dirty="0" smtClean="0">
                <a:solidFill>
                  <a:schemeClr val="tx1"/>
                </a:solidFill>
                <a:effectLst/>
                <a:latin typeface="+mn-lt"/>
                <a:ea typeface="+mn-ea"/>
                <a:cs typeface="+mn-cs"/>
              </a:rPr>
              <a:t>Institutionele onafhankelijkheid:  </a:t>
            </a:r>
            <a:r>
              <a:rPr lang="nl-NL" sz="1200" kern="1200" dirty="0" smtClean="0">
                <a:solidFill>
                  <a:schemeClr val="tx1"/>
                </a:solidFill>
                <a:effectLst/>
                <a:latin typeface="+mn-lt"/>
                <a:ea typeface="+mn-ea"/>
                <a:cs typeface="+mn-cs"/>
              </a:rPr>
              <a:t>een instituut of agentschap</a:t>
            </a:r>
            <a:r>
              <a:rPr lang="nl-NL" sz="1200" kern="1200" baseline="0" dirty="0" smtClean="0">
                <a:solidFill>
                  <a:schemeClr val="tx1"/>
                </a:solidFill>
                <a:effectLst/>
                <a:latin typeface="+mn-lt"/>
                <a:ea typeface="+mn-ea"/>
                <a:cs typeface="+mn-cs"/>
              </a:rPr>
              <a:t> dat onafhankelijk is van de uitvoering met een eigen Evaluatie agenda. Z</a:t>
            </a:r>
            <a:r>
              <a:rPr lang="nl-NL" sz="1200" kern="1200" dirty="0" smtClean="0">
                <a:solidFill>
                  <a:schemeClr val="tx1"/>
                </a:solidFill>
                <a:effectLst/>
                <a:latin typeface="+mn-lt"/>
                <a:ea typeface="+mn-ea"/>
                <a:cs typeface="+mn-cs"/>
              </a:rPr>
              <a:t>weden: EBA Expert Group </a:t>
            </a:r>
            <a:r>
              <a:rPr lang="nl-NL" sz="1200" kern="1200" dirty="0" err="1" smtClean="0">
                <a:solidFill>
                  <a:schemeClr val="tx1"/>
                </a:solidFill>
                <a:effectLst/>
                <a:latin typeface="+mn-lt"/>
                <a:ea typeface="+mn-ea"/>
                <a:cs typeface="+mn-cs"/>
              </a:rPr>
              <a:t>for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Aid</a:t>
            </a:r>
            <a:r>
              <a:rPr lang="nl-NL" sz="1200" kern="1200" dirty="0" smtClean="0">
                <a:solidFill>
                  <a:schemeClr val="tx1"/>
                </a:solidFill>
                <a:effectLst/>
                <a:latin typeface="+mn-lt"/>
                <a:ea typeface="+mn-ea"/>
                <a:cs typeface="+mn-cs"/>
              </a:rPr>
              <a:t> Studies en UK: ICAI</a:t>
            </a:r>
            <a:r>
              <a:rPr lang="nl-NL" sz="1200" kern="1200" baseline="0" dirty="0" smtClean="0">
                <a:solidFill>
                  <a:schemeClr val="tx1"/>
                </a:solidFill>
                <a:effectLst/>
                <a:latin typeface="+mn-lt"/>
                <a:ea typeface="+mn-ea"/>
                <a:cs typeface="+mn-cs"/>
              </a:rPr>
              <a:t> (I</a:t>
            </a:r>
            <a:r>
              <a:rPr lang="en-US" dirty="0" err="1" smtClean="0"/>
              <a:t>ndependent</a:t>
            </a:r>
            <a:r>
              <a:rPr lang="en-US" dirty="0" smtClean="0"/>
              <a:t> Commission for Aid Impact)</a:t>
            </a:r>
            <a:endParaRPr lang="nl-NL" sz="1200" kern="1200" dirty="0" smtClean="0">
              <a:solidFill>
                <a:schemeClr val="tx1"/>
              </a:solidFill>
              <a:effectLst/>
              <a:latin typeface="+mn-lt"/>
              <a:ea typeface="+mn-ea"/>
              <a:cs typeface="+mn-cs"/>
            </a:endParaRPr>
          </a:p>
          <a:p>
            <a:pPr lvl="0"/>
            <a:r>
              <a:rPr lang="nl-NL" sz="1200" b="1" kern="1200" dirty="0" smtClean="0">
                <a:solidFill>
                  <a:schemeClr val="tx1"/>
                </a:solidFill>
                <a:effectLst/>
                <a:latin typeface="+mn-lt"/>
                <a:ea typeface="+mn-ea"/>
                <a:cs typeface="+mn-cs"/>
              </a:rPr>
              <a:t>Onafhankelijkheid maar</a:t>
            </a:r>
            <a:r>
              <a:rPr lang="nl-NL" sz="1200" b="1" kern="1200" baseline="0" dirty="0" smtClean="0">
                <a:solidFill>
                  <a:schemeClr val="tx1"/>
                </a:solidFill>
                <a:effectLst/>
                <a:latin typeface="+mn-lt"/>
                <a:ea typeface="+mn-ea"/>
                <a:cs typeface="+mn-cs"/>
              </a:rPr>
              <a:t> wel in de lijn: </a:t>
            </a:r>
            <a:r>
              <a:rPr lang="nl-NL" sz="1200" kern="1200" dirty="0" smtClean="0">
                <a:solidFill>
                  <a:schemeClr val="tx1"/>
                </a:solidFill>
                <a:effectLst/>
                <a:latin typeface="+mn-lt"/>
                <a:ea typeface="+mn-ea"/>
                <a:cs typeface="+mn-cs"/>
              </a:rPr>
              <a:t>Bijvoorbeeld: IOB dat direct rapporteert aan de TK</a:t>
            </a:r>
            <a:r>
              <a:rPr lang="nl-NL" sz="1200" kern="1200" baseline="0" dirty="0" smtClean="0">
                <a:solidFill>
                  <a:schemeClr val="tx1"/>
                </a:solidFill>
                <a:effectLst/>
                <a:latin typeface="+mn-lt"/>
                <a:ea typeface="+mn-ea"/>
                <a:cs typeface="+mn-cs"/>
              </a:rPr>
              <a:t> via de SG</a:t>
            </a:r>
            <a:r>
              <a:rPr lang="nl-NL" sz="1200" kern="1200" dirty="0" smtClean="0">
                <a:solidFill>
                  <a:schemeClr val="tx1"/>
                </a:solidFill>
                <a:effectLst/>
                <a:latin typeface="+mn-lt"/>
                <a:ea typeface="+mn-ea"/>
                <a:cs typeface="+mn-cs"/>
              </a:rPr>
              <a:t> </a:t>
            </a:r>
          </a:p>
          <a:p>
            <a:pPr lvl="0"/>
            <a:r>
              <a:rPr lang="nl-NL" sz="1200" b="1" kern="1200" dirty="0" smtClean="0">
                <a:solidFill>
                  <a:schemeClr val="tx1"/>
                </a:solidFill>
                <a:effectLst/>
                <a:latin typeface="+mn-lt"/>
                <a:ea typeface="+mn-ea"/>
                <a:cs typeface="+mn-cs"/>
              </a:rPr>
              <a:t>ERG: </a:t>
            </a:r>
            <a:r>
              <a:rPr lang="nl-NL" sz="1200" b="0" kern="1200" dirty="0" smtClean="0">
                <a:solidFill>
                  <a:schemeClr val="tx1"/>
                </a:solidFill>
                <a:effectLst/>
                <a:latin typeface="+mn-lt"/>
                <a:ea typeface="+mn-ea"/>
                <a:cs typeface="+mn-cs"/>
              </a:rPr>
              <a:t>externe QC</a:t>
            </a:r>
            <a:r>
              <a:rPr lang="nl-NL" sz="1200" b="0" kern="1200" baseline="0" dirty="0" smtClean="0">
                <a:solidFill>
                  <a:schemeClr val="tx1"/>
                </a:solidFill>
                <a:effectLst/>
                <a:latin typeface="+mn-lt"/>
                <a:ea typeface="+mn-ea"/>
                <a:cs typeface="+mn-cs"/>
              </a:rPr>
              <a:t> door onafhankelijke adviseurs (drie externe leden verplicht bij IOB, maar ook stakeholders)</a:t>
            </a:r>
            <a:r>
              <a:rPr lang="nl-NL" sz="1200" kern="1200" dirty="0" smtClean="0">
                <a:solidFill>
                  <a:schemeClr val="tx1"/>
                </a:solidFill>
                <a:effectLst/>
                <a:latin typeface="+mn-lt"/>
                <a:ea typeface="+mn-ea"/>
                <a:cs typeface="+mn-cs"/>
              </a:rPr>
              <a:t> </a:t>
            </a:r>
          </a:p>
          <a:p>
            <a:pPr lvl="0"/>
            <a:r>
              <a:rPr lang="nl-NL" sz="1200" b="1" kern="1200" dirty="0" smtClean="0">
                <a:solidFill>
                  <a:schemeClr val="tx1"/>
                </a:solidFill>
                <a:effectLst/>
                <a:latin typeface="+mn-lt"/>
                <a:ea typeface="+mn-ea"/>
                <a:cs typeface="+mn-cs"/>
              </a:rPr>
              <a:t>Onafhankelijke opdrachtgever</a:t>
            </a:r>
            <a:r>
              <a:rPr lang="nl-NL" sz="1200" kern="1200" dirty="0" smtClean="0">
                <a:solidFill>
                  <a:schemeClr val="tx1"/>
                </a:solidFill>
                <a:effectLst/>
                <a:latin typeface="+mn-lt"/>
                <a:ea typeface="+mn-ea"/>
                <a:cs typeface="+mn-cs"/>
              </a:rPr>
              <a:t>: Een </a:t>
            </a:r>
            <a:r>
              <a:rPr lang="nl-NL" sz="1200" kern="1200" dirty="0" err="1" smtClean="0">
                <a:solidFill>
                  <a:schemeClr val="tx1"/>
                </a:solidFill>
                <a:effectLst/>
                <a:latin typeface="+mn-lt"/>
                <a:ea typeface="+mn-ea"/>
                <a:cs typeface="+mn-cs"/>
              </a:rPr>
              <a:t>evaluation</a:t>
            </a:r>
            <a:r>
              <a:rPr lang="nl-NL" sz="1200" kern="1200" dirty="0" smtClean="0">
                <a:solidFill>
                  <a:schemeClr val="tx1"/>
                </a:solidFill>
                <a:effectLst/>
                <a:latin typeface="+mn-lt"/>
                <a:ea typeface="+mn-ea"/>
                <a:cs typeface="+mn-cs"/>
              </a:rPr>
              <a:t> afdeling of directie die los staat van de beleidsdirecties/uitvoerders. </a:t>
            </a:r>
          </a:p>
          <a:p>
            <a:pPr lvl="0"/>
            <a:r>
              <a:rPr lang="nl-NL" sz="1200" b="1" kern="1200" dirty="0" smtClean="0">
                <a:solidFill>
                  <a:schemeClr val="tx1"/>
                </a:solidFill>
                <a:effectLst/>
                <a:latin typeface="+mn-lt"/>
                <a:ea typeface="+mn-ea"/>
                <a:cs typeface="+mn-cs"/>
              </a:rPr>
              <a:t>Onafhankelijke evaluatoren: </a:t>
            </a:r>
            <a:r>
              <a:rPr lang="nl-NL" sz="1200" b="0" kern="1200" dirty="0" smtClean="0">
                <a:solidFill>
                  <a:schemeClr val="tx1"/>
                </a:solidFill>
                <a:effectLst/>
                <a:latin typeface="+mn-lt"/>
                <a:ea typeface="+mn-ea"/>
                <a:cs typeface="+mn-cs"/>
              </a:rPr>
              <a:t>Niet</a:t>
            </a:r>
            <a:r>
              <a:rPr lang="nl-NL" sz="1200" b="0" kern="1200" baseline="0" dirty="0" smtClean="0">
                <a:solidFill>
                  <a:schemeClr val="tx1"/>
                </a:solidFill>
                <a:effectLst/>
                <a:latin typeface="+mn-lt"/>
                <a:ea typeface="+mn-ea"/>
                <a:cs typeface="+mn-cs"/>
              </a:rPr>
              <a:t> betrokken bij de uitvoering of op andere wijze belanghebbend</a:t>
            </a:r>
            <a:r>
              <a:rPr lang="nl-NL" sz="1200" kern="1200" dirty="0" smtClean="0">
                <a:solidFill>
                  <a:schemeClr val="tx1"/>
                </a:solidFill>
                <a:effectLst/>
                <a:latin typeface="+mn-lt"/>
                <a:ea typeface="+mn-ea"/>
                <a:cs typeface="+mn-cs"/>
              </a:rPr>
              <a:t>. Vaak verankerd in kwaliteitshandboek</a:t>
            </a:r>
            <a:r>
              <a:rPr lang="nl-NL" sz="1200" kern="1200" baseline="0" dirty="0" smtClean="0">
                <a:solidFill>
                  <a:schemeClr val="tx1"/>
                </a:solidFill>
                <a:effectLst/>
                <a:latin typeface="+mn-lt"/>
                <a:ea typeface="+mn-ea"/>
                <a:cs typeface="+mn-cs"/>
              </a:rPr>
              <a:t> e.d. </a:t>
            </a:r>
            <a:endParaRPr lang="nl-NL" sz="1200" kern="1200" dirty="0" smtClean="0">
              <a:solidFill>
                <a:schemeClr val="tx1"/>
              </a:solidFill>
              <a:effectLst/>
              <a:latin typeface="+mn-lt"/>
              <a:ea typeface="+mn-ea"/>
              <a:cs typeface="+mn-cs"/>
            </a:endParaRPr>
          </a:p>
          <a:p>
            <a:pPr lvl="0"/>
            <a:r>
              <a:rPr lang="nl-NL" sz="1200" b="1" kern="1200" dirty="0" smtClean="0">
                <a:solidFill>
                  <a:schemeClr val="tx1"/>
                </a:solidFill>
                <a:effectLst/>
                <a:latin typeface="+mn-lt"/>
                <a:ea typeface="+mn-ea"/>
                <a:cs typeface="+mn-cs"/>
              </a:rPr>
              <a:t>Onafhankelijke </a:t>
            </a:r>
            <a:r>
              <a:rPr lang="nl-NL" sz="1200" b="1" kern="1200" dirty="0" err="1" smtClean="0">
                <a:solidFill>
                  <a:schemeClr val="tx1"/>
                </a:solidFill>
                <a:effectLst/>
                <a:latin typeface="+mn-lt"/>
                <a:ea typeface="+mn-ea"/>
                <a:cs typeface="+mn-cs"/>
              </a:rPr>
              <a:t>Quality</a:t>
            </a:r>
            <a:r>
              <a:rPr lang="nl-NL" sz="1200" b="1" kern="1200" dirty="0" smtClean="0">
                <a:solidFill>
                  <a:schemeClr val="tx1"/>
                </a:solidFill>
                <a:effectLst/>
                <a:latin typeface="+mn-lt"/>
                <a:ea typeface="+mn-ea"/>
                <a:cs typeface="+mn-cs"/>
              </a:rPr>
              <a:t> Assurance: </a:t>
            </a:r>
            <a:r>
              <a:rPr lang="nl-NL" sz="1200" kern="1200" dirty="0" smtClean="0">
                <a:solidFill>
                  <a:schemeClr val="tx1"/>
                </a:solidFill>
                <a:effectLst/>
                <a:latin typeface="+mn-lt"/>
                <a:ea typeface="+mn-ea"/>
                <a:cs typeface="+mn-cs"/>
              </a:rPr>
              <a:t>Vergelijkbaar met ERG, maar</a:t>
            </a:r>
            <a:r>
              <a:rPr lang="nl-NL" sz="1200" kern="1200" baseline="0" dirty="0" smtClean="0">
                <a:solidFill>
                  <a:schemeClr val="tx1"/>
                </a:solidFill>
                <a:effectLst/>
                <a:latin typeface="+mn-lt"/>
                <a:ea typeface="+mn-ea"/>
                <a:cs typeface="+mn-cs"/>
              </a:rPr>
              <a:t> dan niet als groep en zonder andere stakeholders</a:t>
            </a:r>
            <a:endParaRPr lang="nl-NL" sz="1200" kern="1200" dirty="0" smtClean="0">
              <a:solidFill>
                <a:schemeClr val="tx1"/>
              </a:solidFill>
              <a:effectLst/>
              <a:latin typeface="+mn-lt"/>
              <a:ea typeface="+mn-ea"/>
              <a:cs typeface="+mn-cs"/>
            </a:endParaRPr>
          </a:p>
          <a:p>
            <a:endParaRPr lang="en-US" i="1" baseline="0" dirty="0" smtClean="0"/>
          </a:p>
          <a:p>
            <a:r>
              <a:rPr lang="en-US" i="1" baseline="0" dirty="0" smtClean="0"/>
              <a:t>In </a:t>
            </a:r>
            <a:r>
              <a:rPr lang="en-US" i="1" baseline="0" dirty="0" err="1" smtClean="0"/>
              <a:t>veel</a:t>
            </a:r>
            <a:r>
              <a:rPr lang="en-US" i="1" baseline="0" dirty="0" smtClean="0"/>
              <a:t> </a:t>
            </a:r>
            <a:r>
              <a:rPr lang="en-US" i="1" baseline="0" dirty="0" err="1" smtClean="0"/>
              <a:t>landen</a:t>
            </a:r>
            <a:r>
              <a:rPr lang="en-US" i="1" baseline="0" dirty="0" smtClean="0"/>
              <a:t> </a:t>
            </a:r>
            <a:r>
              <a:rPr lang="en-US" i="1" baseline="0" dirty="0" err="1" smtClean="0"/>
              <a:t>ontbreken</a:t>
            </a:r>
            <a:r>
              <a:rPr lang="en-US" i="1" baseline="0" dirty="0" smtClean="0"/>
              <a:t> de </a:t>
            </a:r>
            <a:r>
              <a:rPr lang="en-US" i="1" baseline="0" dirty="0" err="1" smtClean="0"/>
              <a:t>nationale</a:t>
            </a:r>
            <a:r>
              <a:rPr lang="en-US" i="1" baseline="0" dirty="0" smtClean="0"/>
              <a:t> </a:t>
            </a:r>
            <a:r>
              <a:rPr lang="en-US" i="1" baseline="0" dirty="0" err="1" smtClean="0"/>
              <a:t>richtlijnen</a:t>
            </a:r>
            <a:r>
              <a:rPr lang="en-US" i="1" baseline="0" dirty="0" smtClean="0"/>
              <a:t> </a:t>
            </a:r>
            <a:r>
              <a:rPr lang="en-US" i="1" baseline="0" dirty="0" err="1" smtClean="0"/>
              <a:t>zoals</a:t>
            </a:r>
            <a:r>
              <a:rPr lang="en-US" i="1" baseline="0" dirty="0" smtClean="0"/>
              <a:t> we die in NL </a:t>
            </a:r>
            <a:r>
              <a:rPr lang="en-US" i="1" baseline="0" dirty="0" err="1" smtClean="0"/>
              <a:t>kennen</a:t>
            </a:r>
            <a:r>
              <a:rPr lang="en-US" i="1" baseline="0" dirty="0" smtClean="0"/>
              <a:t> van de RPE. </a:t>
            </a:r>
          </a:p>
          <a:p>
            <a:endParaRPr lang="en-US" i="1" baseline="0" dirty="0" smtClean="0"/>
          </a:p>
          <a:p>
            <a:endParaRPr lang="en-US" i="1" dirty="0"/>
          </a:p>
        </p:txBody>
      </p:sp>
      <p:sp>
        <p:nvSpPr>
          <p:cNvPr id="4" name="Slide Number Placeholder 3"/>
          <p:cNvSpPr>
            <a:spLocks noGrp="1"/>
          </p:cNvSpPr>
          <p:nvPr>
            <p:ph type="sldNum" sz="quarter" idx="10"/>
          </p:nvPr>
        </p:nvSpPr>
        <p:spPr/>
        <p:txBody>
          <a:bodyPr/>
          <a:lstStyle/>
          <a:p>
            <a:fld id="{C28FB57A-0694-430C-8AB7-7A2CAEBE9D85}" type="slidenum">
              <a:rPr lang="en-GB" smtClean="0"/>
              <a:t>9</a:t>
            </a:fld>
            <a:endParaRPr lang="en-GB" dirty="0"/>
          </a:p>
        </p:txBody>
      </p:sp>
    </p:spTree>
    <p:extLst>
      <p:ext uri="{BB962C8B-B14F-4D97-AF65-F5344CB8AC3E}">
        <p14:creationId xmlns:p14="http://schemas.microsoft.com/office/powerpoint/2010/main" val="1262243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Anno</a:t>
            </a:r>
            <a:r>
              <a:rPr lang="en-GB" i="1" baseline="0" dirty="0" smtClean="0"/>
              <a:t> 2019 </a:t>
            </a:r>
            <a:r>
              <a:rPr lang="en-GB" i="1" baseline="0" dirty="0" err="1" smtClean="0"/>
              <a:t>geven</a:t>
            </a:r>
            <a:r>
              <a:rPr lang="en-GB" i="1" baseline="0" dirty="0" smtClean="0"/>
              <a:t> de criteria </a:t>
            </a:r>
            <a:r>
              <a:rPr lang="en-GB" i="1" baseline="0" dirty="0" err="1" smtClean="0"/>
              <a:t>niet</a:t>
            </a:r>
            <a:r>
              <a:rPr lang="en-GB" i="1" baseline="0" dirty="0" smtClean="0"/>
              <a:t> </a:t>
            </a:r>
            <a:r>
              <a:rPr lang="en-GB" i="1" baseline="0" dirty="0" err="1" smtClean="0"/>
              <a:t>meer</a:t>
            </a:r>
            <a:r>
              <a:rPr lang="en-GB" i="1" baseline="0" dirty="0" smtClean="0"/>
              <a:t> de </a:t>
            </a:r>
            <a:r>
              <a:rPr lang="en-GB" i="1" baseline="0" dirty="0" err="1" smtClean="0"/>
              <a:t>evaluatievragen</a:t>
            </a:r>
            <a:r>
              <a:rPr lang="en-GB" i="1" baseline="0" dirty="0" smtClean="0"/>
              <a:t>, maar </a:t>
            </a:r>
            <a:r>
              <a:rPr lang="en-GB" i="1" baseline="0" dirty="0" err="1" smtClean="0"/>
              <a:t>zijn</a:t>
            </a:r>
            <a:r>
              <a:rPr lang="en-GB" i="1" baseline="0" dirty="0" smtClean="0"/>
              <a:t>  </a:t>
            </a:r>
            <a:r>
              <a:rPr lang="en-GB" i="1" baseline="0" dirty="0" err="1" smtClean="0"/>
              <a:t>een</a:t>
            </a:r>
            <a:r>
              <a:rPr lang="en-GB" i="1" baseline="0" dirty="0" smtClean="0"/>
              <a:t> </a:t>
            </a:r>
            <a:r>
              <a:rPr lang="en-GB" i="1" baseline="0" dirty="0" err="1" smtClean="0"/>
              <a:t>kader</a:t>
            </a:r>
            <a:r>
              <a:rPr lang="en-GB" i="1" baseline="0" dirty="0" smtClean="0"/>
              <a:t> </a:t>
            </a:r>
            <a:r>
              <a:rPr lang="en-GB" i="1" baseline="0" dirty="0" err="1" smtClean="0"/>
              <a:t>voor</a:t>
            </a:r>
            <a:r>
              <a:rPr lang="en-GB" i="1" baseline="0" dirty="0" smtClean="0"/>
              <a:t> het process om tot die </a:t>
            </a:r>
            <a:r>
              <a:rPr lang="en-GB" i="1" baseline="0" dirty="0" err="1" smtClean="0"/>
              <a:t>vragen</a:t>
            </a:r>
            <a:r>
              <a:rPr lang="en-GB" i="1" baseline="0" dirty="0" smtClean="0"/>
              <a:t> te </a:t>
            </a:r>
            <a:r>
              <a:rPr lang="en-GB" i="1" baseline="0" dirty="0" err="1" smtClean="0"/>
              <a:t>komen</a:t>
            </a:r>
            <a:r>
              <a:rPr lang="en-GB" i="1" baseline="0" dirty="0" smtClean="0"/>
              <a:t>.</a:t>
            </a:r>
          </a:p>
          <a:p>
            <a:r>
              <a:rPr lang="en-US" i="0" baseline="0" dirty="0" err="1" smtClean="0"/>
              <a:t>Ieder</a:t>
            </a:r>
            <a:r>
              <a:rPr lang="en-US" i="0" baseline="0" dirty="0" smtClean="0"/>
              <a:t> </a:t>
            </a:r>
            <a:r>
              <a:rPr lang="en-US" i="0" baseline="0" dirty="0" err="1" smtClean="0"/>
              <a:t>criterium</a:t>
            </a:r>
            <a:r>
              <a:rPr lang="en-US" i="0" baseline="0" dirty="0" smtClean="0"/>
              <a:t> is in </a:t>
            </a:r>
            <a:r>
              <a:rPr lang="en-US" i="0" baseline="0" dirty="0" err="1" smtClean="0"/>
              <a:t>feite</a:t>
            </a:r>
            <a:r>
              <a:rPr lang="en-US" i="0" baseline="0" dirty="0" smtClean="0"/>
              <a:t> </a:t>
            </a:r>
            <a:r>
              <a:rPr lang="en-US" i="0" baseline="0" dirty="0" err="1" smtClean="0"/>
              <a:t>een</a:t>
            </a:r>
            <a:r>
              <a:rPr lang="en-US" i="0" baseline="0" dirty="0" smtClean="0"/>
              <a:t> </a:t>
            </a:r>
            <a:r>
              <a:rPr lang="en-US" i="0" baseline="0" dirty="0" err="1" smtClean="0"/>
              <a:t>perspectief</a:t>
            </a:r>
            <a:r>
              <a:rPr lang="en-US" i="0" baseline="0" dirty="0" smtClean="0"/>
              <a:t>, </a:t>
            </a:r>
            <a:r>
              <a:rPr lang="en-US" i="0" baseline="0" dirty="0" err="1" smtClean="0"/>
              <a:t>een</a:t>
            </a:r>
            <a:r>
              <a:rPr lang="en-US" i="0" baseline="0" dirty="0" smtClean="0"/>
              <a:t> lens </a:t>
            </a:r>
            <a:r>
              <a:rPr lang="en-US" i="0" baseline="0" dirty="0" err="1" smtClean="0"/>
              <a:t>waardoor</a:t>
            </a:r>
            <a:r>
              <a:rPr lang="en-US" i="0" baseline="0" dirty="0" smtClean="0"/>
              <a:t> </a:t>
            </a:r>
            <a:r>
              <a:rPr lang="en-US" i="0" baseline="0" dirty="0" err="1" smtClean="0"/>
              <a:t>naar</a:t>
            </a:r>
            <a:r>
              <a:rPr lang="en-US" i="0" baseline="0" dirty="0" smtClean="0"/>
              <a:t> </a:t>
            </a:r>
            <a:r>
              <a:rPr lang="en-US" i="0" baseline="0" dirty="0" err="1" smtClean="0"/>
              <a:t>een</a:t>
            </a:r>
            <a:r>
              <a:rPr lang="en-US" i="0" baseline="0" dirty="0" smtClean="0"/>
              <a:t> </a:t>
            </a:r>
            <a:r>
              <a:rPr lang="en-US" i="0" baseline="0" dirty="0" err="1" smtClean="0"/>
              <a:t>interventie</a:t>
            </a:r>
            <a:r>
              <a:rPr lang="en-US" i="0" baseline="0" dirty="0" smtClean="0"/>
              <a:t> </a:t>
            </a:r>
            <a:r>
              <a:rPr lang="en-US" i="0" baseline="0" dirty="0" err="1" smtClean="0"/>
              <a:t>kan</a:t>
            </a:r>
            <a:r>
              <a:rPr lang="en-US" i="0" baseline="0" dirty="0" smtClean="0"/>
              <a:t> </a:t>
            </a:r>
            <a:r>
              <a:rPr lang="en-US" i="0" baseline="0" dirty="0" err="1" smtClean="0"/>
              <a:t>worden</a:t>
            </a:r>
            <a:r>
              <a:rPr lang="en-US" i="0" baseline="0" dirty="0" smtClean="0"/>
              <a:t> </a:t>
            </a:r>
            <a:r>
              <a:rPr lang="en-US" i="0" baseline="0" dirty="0" err="1" smtClean="0"/>
              <a:t>gekeken</a:t>
            </a:r>
            <a:endParaRPr lang="en-GB" i="1" baseline="0" dirty="0" smtClean="0"/>
          </a:p>
          <a:p>
            <a:endParaRPr lang="en-GB" i="1" baseline="0" dirty="0" smtClean="0"/>
          </a:p>
          <a:p>
            <a:r>
              <a:rPr lang="en-GB" i="1" baseline="0" dirty="0" err="1" smtClean="0"/>
              <a:t>Verschil</a:t>
            </a:r>
            <a:r>
              <a:rPr lang="en-GB" i="1" baseline="0" dirty="0" smtClean="0"/>
              <a:t> met het </a:t>
            </a:r>
            <a:r>
              <a:rPr lang="en-GB" i="1" baseline="0" dirty="0" err="1" smtClean="0"/>
              <a:t>eerder</a:t>
            </a:r>
            <a:r>
              <a:rPr lang="en-GB" i="1" baseline="0" dirty="0" smtClean="0"/>
              <a:t> </a:t>
            </a:r>
            <a:r>
              <a:rPr lang="en-GB" i="1" baseline="0" dirty="0" err="1" smtClean="0"/>
              <a:t>plaatje</a:t>
            </a:r>
            <a:r>
              <a:rPr lang="en-GB" i="1" baseline="0" dirty="0" smtClean="0"/>
              <a:t> is de </a:t>
            </a:r>
            <a:r>
              <a:rPr lang="en-GB" i="1" baseline="0" dirty="0" err="1" smtClean="0"/>
              <a:t>toevoeging</a:t>
            </a:r>
            <a:r>
              <a:rPr lang="en-GB" i="1" baseline="0" dirty="0" smtClean="0"/>
              <a:t> van </a:t>
            </a:r>
            <a:r>
              <a:rPr lang="en-GB" i="1" baseline="0" dirty="0" err="1" smtClean="0"/>
              <a:t>coherentie</a:t>
            </a:r>
            <a:r>
              <a:rPr lang="en-GB" i="1" baseline="0" dirty="0" smtClean="0"/>
              <a:t> </a:t>
            </a:r>
            <a:r>
              <a:rPr lang="en-GB" i="1" baseline="0" dirty="0" err="1" smtClean="0"/>
              <a:t>als</a:t>
            </a:r>
            <a:r>
              <a:rPr lang="en-GB" i="1" baseline="0" dirty="0" smtClean="0"/>
              <a:t> element</a:t>
            </a:r>
          </a:p>
          <a:p>
            <a:r>
              <a:rPr lang="en-GB" i="1" baseline="0" dirty="0" smtClean="0"/>
              <a:t>(Mali: </a:t>
            </a:r>
            <a:r>
              <a:rPr lang="en-GB" i="1" baseline="0" dirty="0" err="1" smtClean="0"/>
              <a:t>dogon</a:t>
            </a:r>
            <a:r>
              <a:rPr lang="en-GB" i="1" baseline="0" dirty="0" smtClean="0"/>
              <a:t> </a:t>
            </a:r>
            <a:r>
              <a:rPr lang="en-GB" i="1" baseline="0" dirty="0" err="1" smtClean="0"/>
              <a:t>uien</a:t>
            </a:r>
            <a:r>
              <a:rPr lang="en-GB" i="1" baseline="0" dirty="0" smtClean="0"/>
              <a:t> – </a:t>
            </a:r>
            <a:r>
              <a:rPr lang="en-GB" i="1" baseline="0" dirty="0" err="1" smtClean="0"/>
              <a:t>markt</a:t>
            </a:r>
            <a:r>
              <a:rPr lang="en-GB" i="1" baseline="0" dirty="0" smtClean="0"/>
              <a:t> </a:t>
            </a:r>
            <a:r>
              <a:rPr lang="en-GB" i="1" baseline="0" dirty="0" err="1" smtClean="0"/>
              <a:t>overspoeld</a:t>
            </a:r>
            <a:r>
              <a:rPr lang="en-GB" i="1" baseline="0" dirty="0" smtClean="0"/>
              <a:t> met NL </a:t>
            </a:r>
            <a:r>
              <a:rPr lang="en-GB" i="1" baseline="0" dirty="0" err="1" smtClean="0"/>
              <a:t>uien</a:t>
            </a:r>
            <a:r>
              <a:rPr lang="en-GB" i="1" baseline="0" dirty="0" smtClean="0"/>
              <a:t>; </a:t>
            </a:r>
            <a:r>
              <a:rPr lang="en-GB" i="1" baseline="0" dirty="0" err="1" smtClean="0"/>
              <a:t>Kippen</a:t>
            </a:r>
            <a:r>
              <a:rPr lang="en-GB" i="1" baseline="0" dirty="0" smtClean="0"/>
              <a:t>) </a:t>
            </a:r>
            <a:endParaRPr lang="en-GB" i="1" dirty="0" smtClean="0"/>
          </a:p>
          <a:p>
            <a:endParaRPr lang="en-GB" i="1" dirty="0" smtClean="0"/>
          </a:p>
          <a:p>
            <a:r>
              <a:rPr lang="en-GB" i="1" dirty="0" err="1" smtClean="0"/>
              <a:t>Oorspronkelijk</a:t>
            </a:r>
            <a:r>
              <a:rPr lang="en-GB" i="1" dirty="0" smtClean="0"/>
              <a:t> </a:t>
            </a:r>
            <a:r>
              <a:rPr lang="en-GB" i="1" baseline="0" dirty="0" smtClean="0"/>
              <a:t>ex-post, maar in </a:t>
            </a:r>
            <a:r>
              <a:rPr lang="en-GB" i="1" baseline="0" dirty="0" err="1" smtClean="0"/>
              <a:t>toenemende</a:t>
            </a:r>
            <a:r>
              <a:rPr lang="en-GB" i="1" baseline="0" dirty="0" smtClean="0"/>
              <a:t> mate </a:t>
            </a:r>
            <a:r>
              <a:rPr lang="en-GB" i="1" baseline="0" dirty="0" err="1" smtClean="0"/>
              <a:t>ook</a:t>
            </a:r>
            <a:r>
              <a:rPr lang="en-GB" i="1" baseline="0" dirty="0" smtClean="0"/>
              <a:t> </a:t>
            </a:r>
            <a:r>
              <a:rPr lang="en-GB" i="1" baseline="0" dirty="0" err="1" smtClean="0"/>
              <a:t>voor</a:t>
            </a:r>
            <a:r>
              <a:rPr lang="en-GB" i="1" baseline="0" dirty="0" smtClean="0"/>
              <a:t> ex-ante </a:t>
            </a:r>
            <a:r>
              <a:rPr lang="en-GB" i="1" baseline="0" dirty="0" err="1" smtClean="0"/>
              <a:t>en</a:t>
            </a:r>
            <a:r>
              <a:rPr lang="en-GB" i="1" baseline="0" dirty="0" smtClean="0"/>
              <a:t> ex-</a:t>
            </a:r>
            <a:r>
              <a:rPr lang="en-GB" i="1" baseline="0" dirty="0" err="1" smtClean="0"/>
              <a:t>durante</a:t>
            </a:r>
            <a:r>
              <a:rPr lang="en-GB" i="1" baseline="0" dirty="0" smtClean="0"/>
              <a:t> </a:t>
            </a:r>
            <a:r>
              <a:rPr lang="en-GB" i="1" baseline="0" dirty="0" err="1" smtClean="0"/>
              <a:t>evaluaties</a:t>
            </a:r>
            <a:r>
              <a:rPr lang="en-GB" i="1" baseline="0" dirty="0" smtClean="0"/>
              <a:t>. </a:t>
            </a:r>
          </a:p>
          <a:p>
            <a:endParaRPr lang="en-GB" i="1" baseline="0" dirty="0" smtClean="0"/>
          </a:p>
          <a:p>
            <a:r>
              <a:rPr lang="en-GB" i="1" baseline="0" dirty="0" smtClean="0"/>
              <a:t>???? In toolbox </a:t>
            </a:r>
            <a:r>
              <a:rPr lang="en-GB" i="1" baseline="0" dirty="0" err="1" smtClean="0"/>
              <a:t>beleidsevaluatie</a:t>
            </a:r>
            <a:r>
              <a:rPr lang="en-GB" i="1" baseline="0" dirty="0" smtClean="0"/>
              <a:t> </a:t>
            </a:r>
            <a:r>
              <a:rPr lang="en-GB" i="1" baseline="0" dirty="0" err="1" smtClean="0"/>
              <a:t>hebben</a:t>
            </a:r>
            <a:r>
              <a:rPr lang="en-GB" i="1" baseline="0" dirty="0" smtClean="0"/>
              <a:t> we </a:t>
            </a:r>
            <a:r>
              <a:rPr lang="en-GB" i="1" baseline="0" dirty="0" err="1" smtClean="0"/>
              <a:t>evaluatievragen</a:t>
            </a:r>
            <a:r>
              <a:rPr lang="en-GB" i="1" baseline="0" dirty="0" smtClean="0"/>
              <a:t> </a:t>
            </a:r>
            <a:r>
              <a:rPr lang="en-GB" i="1" baseline="0" dirty="0" err="1" smtClean="0"/>
              <a:t>telkens</a:t>
            </a:r>
            <a:r>
              <a:rPr lang="en-GB" i="1" baseline="0" dirty="0" smtClean="0"/>
              <a:t> </a:t>
            </a:r>
            <a:r>
              <a:rPr lang="en-GB" i="1" baseline="0" dirty="0" err="1" smtClean="0"/>
              <a:t>vertaald</a:t>
            </a:r>
            <a:r>
              <a:rPr lang="en-GB" i="1" baseline="0" dirty="0" smtClean="0"/>
              <a:t> </a:t>
            </a:r>
            <a:r>
              <a:rPr lang="en-GB" i="1" baseline="0" dirty="0" err="1" smtClean="0"/>
              <a:t>naar</a:t>
            </a:r>
            <a:r>
              <a:rPr lang="en-GB" i="1" baseline="0" dirty="0" smtClean="0"/>
              <a:t> </a:t>
            </a:r>
            <a:r>
              <a:rPr lang="en-GB" i="1" baseline="0" dirty="0" err="1" smtClean="0"/>
              <a:t>enkelvoudige</a:t>
            </a:r>
            <a:r>
              <a:rPr lang="en-GB" i="1" baseline="0" dirty="0" smtClean="0"/>
              <a:t> of </a:t>
            </a:r>
            <a:r>
              <a:rPr lang="en-GB" i="1" baseline="0" dirty="0" err="1" smtClean="0"/>
              <a:t>meervoudige</a:t>
            </a:r>
            <a:r>
              <a:rPr lang="en-GB" i="1" baseline="0" dirty="0" smtClean="0"/>
              <a:t> </a:t>
            </a:r>
            <a:r>
              <a:rPr lang="en-GB" i="1" baseline="0" dirty="0" err="1" smtClean="0"/>
              <a:t>interventie</a:t>
            </a:r>
            <a:r>
              <a:rPr lang="en-GB" i="1" baseline="0" dirty="0" smtClean="0"/>
              <a:t> en </a:t>
            </a:r>
            <a:r>
              <a:rPr lang="en-GB" i="1" baseline="0" dirty="0" err="1" smtClean="0"/>
              <a:t>naar</a:t>
            </a:r>
            <a:r>
              <a:rPr lang="en-GB" i="1" baseline="0" dirty="0" smtClean="0"/>
              <a:t> timing van </a:t>
            </a:r>
            <a:r>
              <a:rPr lang="en-GB" i="1" baseline="0" dirty="0" err="1" smtClean="0"/>
              <a:t>evaluatie</a:t>
            </a:r>
            <a:r>
              <a:rPr lang="en-GB" i="1" baseline="0" dirty="0" smtClean="0"/>
              <a:t>. </a:t>
            </a:r>
            <a:endParaRPr lang="en-GB" i="1" dirty="0"/>
          </a:p>
        </p:txBody>
      </p:sp>
      <p:sp>
        <p:nvSpPr>
          <p:cNvPr id="4" name="Slide Number Placeholder 3"/>
          <p:cNvSpPr>
            <a:spLocks noGrp="1"/>
          </p:cNvSpPr>
          <p:nvPr>
            <p:ph type="sldNum" sz="quarter" idx="10"/>
          </p:nvPr>
        </p:nvSpPr>
        <p:spPr/>
        <p:txBody>
          <a:bodyPr/>
          <a:lstStyle/>
          <a:p>
            <a:fld id="{C28FB57A-0694-430C-8AB7-7A2CAEBE9D85}" type="slidenum">
              <a:rPr lang="en-GB" smtClean="0"/>
              <a:t>10</a:t>
            </a:fld>
            <a:endParaRPr lang="en-GB" dirty="0"/>
          </a:p>
        </p:txBody>
      </p:sp>
    </p:spTree>
    <p:extLst>
      <p:ext uri="{BB962C8B-B14F-4D97-AF65-F5344CB8AC3E}">
        <p14:creationId xmlns:p14="http://schemas.microsoft.com/office/powerpoint/2010/main" val="177523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i="1" dirty="0"/>
          </a:p>
        </p:txBody>
      </p:sp>
      <p:sp>
        <p:nvSpPr>
          <p:cNvPr id="4" name="Slide Number Placeholder 3"/>
          <p:cNvSpPr>
            <a:spLocks noGrp="1"/>
          </p:cNvSpPr>
          <p:nvPr>
            <p:ph type="sldNum" sz="quarter" idx="10"/>
          </p:nvPr>
        </p:nvSpPr>
        <p:spPr/>
        <p:txBody>
          <a:bodyPr/>
          <a:lstStyle/>
          <a:p>
            <a:fld id="{C28FB57A-0694-430C-8AB7-7A2CAEBE9D85}" type="slidenum">
              <a:rPr lang="en-GB" smtClean="0"/>
              <a:t>11</a:t>
            </a:fld>
            <a:endParaRPr lang="en-GB" dirty="0"/>
          </a:p>
        </p:txBody>
      </p:sp>
    </p:spTree>
    <p:extLst>
      <p:ext uri="{BB962C8B-B14F-4D97-AF65-F5344CB8AC3E}">
        <p14:creationId xmlns:p14="http://schemas.microsoft.com/office/powerpoint/2010/main" val="699909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err="1" smtClean="0"/>
              <a:t>Een</a:t>
            </a:r>
            <a:r>
              <a:rPr lang="en-GB" i="1" dirty="0" smtClean="0"/>
              <a:t> </a:t>
            </a:r>
            <a:r>
              <a:rPr lang="en-GB" i="1" dirty="0" err="1" smtClean="0"/>
              <a:t>evaluatie</a:t>
            </a:r>
            <a:r>
              <a:rPr lang="en-GB" i="1" dirty="0" smtClean="0"/>
              <a:t> </a:t>
            </a:r>
            <a:r>
              <a:rPr lang="en-GB" i="1" dirty="0" err="1" smtClean="0"/>
              <a:t>heeft</a:t>
            </a:r>
            <a:r>
              <a:rPr lang="en-GB" i="1" dirty="0" smtClean="0"/>
              <a:t> </a:t>
            </a:r>
            <a:r>
              <a:rPr lang="en-GB" i="1" dirty="0" err="1" smtClean="0"/>
              <a:t>een</a:t>
            </a:r>
            <a:r>
              <a:rPr lang="en-GB" i="1" dirty="0" smtClean="0"/>
              <a:t> </a:t>
            </a:r>
            <a:r>
              <a:rPr lang="en-GB" i="1" dirty="0" err="1" smtClean="0"/>
              <a:t>doelgroep</a:t>
            </a:r>
            <a:r>
              <a:rPr lang="en-GB" i="1" dirty="0" smtClean="0"/>
              <a:t>, die </a:t>
            </a:r>
            <a:r>
              <a:rPr lang="en-GB" i="1" dirty="0" err="1" smtClean="0"/>
              <a:t>er</a:t>
            </a:r>
            <a:r>
              <a:rPr lang="en-GB" i="1" dirty="0" smtClean="0"/>
              <a:t> </a:t>
            </a:r>
            <a:r>
              <a:rPr lang="en-GB" i="1" dirty="0" err="1" smtClean="0"/>
              <a:t>iets</a:t>
            </a:r>
            <a:r>
              <a:rPr lang="en-GB" i="1" dirty="0" smtClean="0"/>
              <a:t> </a:t>
            </a:r>
            <a:r>
              <a:rPr lang="en-GB" i="1" dirty="0" err="1" smtClean="0"/>
              <a:t>mee</a:t>
            </a:r>
            <a:r>
              <a:rPr lang="en-GB" i="1" dirty="0" smtClean="0"/>
              <a:t> </a:t>
            </a:r>
            <a:r>
              <a:rPr lang="en-GB" i="1" dirty="0" err="1" smtClean="0"/>
              <a:t>moet</a:t>
            </a:r>
            <a:r>
              <a:rPr lang="en-GB" i="1" dirty="0" smtClean="0"/>
              <a:t> </a:t>
            </a:r>
            <a:r>
              <a:rPr lang="en-GB" i="1" dirty="0" err="1" smtClean="0"/>
              <a:t>kunnen</a:t>
            </a:r>
            <a:r>
              <a:rPr lang="en-GB" i="1" dirty="0" smtClean="0"/>
              <a:t>.</a:t>
            </a:r>
            <a:r>
              <a:rPr lang="en-GB" i="1" baseline="0" dirty="0" smtClean="0"/>
              <a:t> </a:t>
            </a:r>
            <a:r>
              <a:rPr lang="en-GB" i="1" baseline="0" dirty="0" err="1" smtClean="0"/>
              <a:t>Relevantie</a:t>
            </a:r>
            <a:r>
              <a:rPr lang="en-GB" i="1" baseline="0" dirty="0" smtClean="0"/>
              <a:t> is </a:t>
            </a:r>
            <a:r>
              <a:rPr lang="en-GB" i="1" baseline="0" dirty="0" err="1" smtClean="0"/>
              <a:t>dus</a:t>
            </a:r>
            <a:r>
              <a:rPr lang="en-GB" i="1" baseline="0" dirty="0" smtClean="0"/>
              <a:t> </a:t>
            </a:r>
            <a:r>
              <a:rPr lang="en-GB" i="1" baseline="0" dirty="0" err="1" smtClean="0"/>
              <a:t>een</a:t>
            </a:r>
            <a:r>
              <a:rPr lang="en-GB" i="1" baseline="0" dirty="0" smtClean="0"/>
              <a:t> </a:t>
            </a:r>
            <a:r>
              <a:rPr lang="en-GB" i="1" baseline="0" dirty="0" err="1" smtClean="0"/>
              <a:t>relatief</a:t>
            </a:r>
            <a:r>
              <a:rPr lang="en-GB" i="1" baseline="0" dirty="0" smtClean="0"/>
              <a:t> </a:t>
            </a:r>
            <a:r>
              <a:rPr lang="en-GB" i="1" baseline="0" dirty="0" err="1" smtClean="0"/>
              <a:t>begrip</a:t>
            </a:r>
            <a:r>
              <a:rPr lang="en-GB" i="1" baseline="0" dirty="0" smtClean="0"/>
              <a:t> </a:t>
            </a:r>
            <a:r>
              <a:rPr lang="en-GB" i="1" baseline="0" dirty="0" err="1" smtClean="0"/>
              <a:t>hier</a:t>
            </a:r>
            <a:r>
              <a:rPr lang="en-GB" i="1" dirty="0" smtClean="0"/>
              <a:t>: </a:t>
            </a:r>
          </a:p>
          <a:p>
            <a:pPr marL="171450" indent="-171450">
              <a:buFontTx/>
              <a:buChar char="-"/>
            </a:pPr>
            <a:r>
              <a:rPr lang="en-GB" i="1" dirty="0" smtClean="0"/>
              <a:t>BD </a:t>
            </a:r>
            <a:r>
              <a:rPr lang="en-GB" i="1" dirty="0" err="1" smtClean="0"/>
              <a:t>voor</a:t>
            </a:r>
            <a:r>
              <a:rPr lang="en-GB" i="1" dirty="0" smtClean="0"/>
              <a:t> TK </a:t>
            </a:r>
          </a:p>
          <a:p>
            <a:pPr marL="171450" indent="-171450">
              <a:buFontTx/>
              <a:buChar char="-"/>
            </a:pPr>
            <a:r>
              <a:rPr lang="en-GB" i="1" dirty="0" err="1" smtClean="0"/>
              <a:t>Effectevaluatie</a:t>
            </a:r>
            <a:r>
              <a:rPr lang="en-GB" i="1" dirty="0" smtClean="0"/>
              <a:t> op </a:t>
            </a:r>
            <a:r>
              <a:rPr lang="en-GB" i="1" dirty="0" err="1" smtClean="0"/>
              <a:t>strategieniveau</a:t>
            </a:r>
            <a:r>
              <a:rPr lang="en-GB" i="1" dirty="0" smtClean="0"/>
              <a:t> </a:t>
            </a:r>
            <a:r>
              <a:rPr lang="en-GB" i="1" baseline="0" dirty="0" smtClean="0"/>
              <a:t> </a:t>
            </a:r>
          </a:p>
          <a:p>
            <a:pPr marL="171450" indent="-171450">
              <a:buFontTx/>
              <a:buChar char="-"/>
            </a:pPr>
            <a:r>
              <a:rPr lang="en-GB" i="1" baseline="0" dirty="0" err="1" smtClean="0"/>
              <a:t>Instrumentevaluatie</a:t>
            </a:r>
            <a:r>
              <a:rPr lang="en-GB" i="1" baseline="0" dirty="0" smtClean="0"/>
              <a:t> </a:t>
            </a:r>
            <a:r>
              <a:rPr lang="en-GB" i="1" baseline="0" dirty="0" err="1" smtClean="0"/>
              <a:t>voor</a:t>
            </a:r>
            <a:r>
              <a:rPr lang="en-GB" i="1" baseline="0" dirty="0" smtClean="0"/>
              <a:t> de </a:t>
            </a:r>
            <a:r>
              <a:rPr lang="en-GB" i="1" baseline="0" dirty="0" err="1" smtClean="0"/>
              <a:t>uitbesteders</a:t>
            </a:r>
            <a:endParaRPr lang="en-GB" i="1" baseline="0" dirty="0" smtClean="0"/>
          </a:p>
          <a:p>
            <a:pPr marL="171450" indent="-171450">
              <a:buFontTx/>
              <a:buChar char="-"/>
            </a:pPr>
            <a:r>
              <a:rPr lang="en-GB" i="1" baseline="0" dirty="0" err="1" smtClean="0"/>
              <a:t>Programma</a:t>
            </a:r>
            <a:r>
              <a:rPr lang="en-GB" i="1" baseline="0" dirty="0" smtClean="0"/>
              <a:t> </a:t>
            </a:r>
            <a:r>
              <a:rPr lang="en-GB" i="1" baseline="0" dirty="0" err="1" smtClean="0"/>
              <a:t>en</a:t>
            </a:r>
            <a:r>
              <a:rPr lang="en-GB" i="1" baseline="0" dirty="0" smtClean="0"/>
              <a:t> project </a:t>
            </a:r>
            <a:r>
              <a:rPr lang="en-GB" i="1" baseline="0" dirty="0" err="1" smtClean="0"/>
              <a:t>evaluatie</a:t>
            </a:r>
            <a:r>
              <a:rPr lang="en-GB" i="1" baseline="0" dirty="0" smtClean="0"/>
              <a:t> </a:t>
            </a:r>
            <a:r>
              <a:rPr lang="en-GB" i="1" baseline="0" dirty="0" err="1" smtClean="0"/>
              <a:t>voor</a:t>
            </a:r>
            <a:r>
              <a:rPr lang="en-GB" i="1" baseline="0" dirty="0" smtClean="0"/>
              <a:t> de </a:t>
            </a:r>
            <a:r>
              <a:rPr lang="en-GB" i="1" baseline="0" dirty="0" err="1" smtClean="0"/>
              <a:t>uitvoerders</a:t>
            </a:r>
            <a:r>
              <a:rPr lang="en-GB" i="1" baseline="0" dirty="0" smtClean="0"/>
              <a:t> </a:t>
            </a:r>
          </a:p>
          <a:p>
            <a:pPr marL="171450" indent="-171450">
              <a:buFontTx/>
              <a:buChar char="-"/>
            </a:pPr>
            <a:endParaRPr lang="en-GB" i="1" baseline="0" dirty="0"/>
          </a:p>
          <a:p>
            <a:pPr marL="0" indent="0">
              <a:buFontTx/>
              <a:buNone/>
            </a:pPr>
            <a:r>
              <a:rPr lang="en-GB" i="1" baseline="0" dirty="0" err="1" smtClean="0"/>
              <a:t>Misschien</a:t>
            </a:r>
            <a:r>
              <a:rPr lang="en-GB" i="1" baseline="0" dirty="0" smtClean="0"/>
              <a:t> </a:t>
            </a:r>
            <a:r>
              <a:rPr lang="en-GB" i="1" baseline="0" dirty="0" err="1" smtClean="0"/>
              <a:t>dus</a:t>
            </a:r>
            <a:r>
              <a:rPr lang="en-GB" i="1" baseline="0" dirty="0" smtClean="0"/>
              <a:t> </a:t>
            </a:r>
            <a:r>
              <a:rPr lang="en-GB" i="1" baseline="0" dirty="0" err="1" smtClean="0"/>
              <a:t>toevoegen</a:t>
            </a:r>
            <a:r>
              <a:rPr lang="en-GB" i="1" baseline="0" dirty="0" smtClean="0"/>
              <a:t>: </a:t>
            </a:r>
            <a:r>
              <a:rPr lang="en-GB" i="1" baseline="0" dirty="0" err="1" smtClean="0"/>
              <a:t>Voor</a:t>
            </a:r>
            <a:r>
              <a:rPr lang="en-GB" i="1" baseline="0" dirty="0" smtClean="0"/>
              <a:t> </a:t>
            </a:r>
            <a:r>
              <a:rPr lang="en-GB" i="1" baseline="0" dirty="0" err="1" smtClean="0"/>
              <a:t>wie</a:t>
            </a:r>
            <a:r>
              <a:rPr lang="en-GB" i="1" baseline="0" dirty="0" smtClean="0"/>
              <a:t> </a:t>
            </a:r>
            <a:r>
              <a:rPr lang="en-GB" i="1" baseline="0" dirty="0" err="1" smtClean="0"/>
              <a:t>leidt</a:t>
            </a:r>
            <a:r>
              <a:rPr lang="en-GB" i="1" baseline="0" dirty="0" smtClean="0"/>
              <a:t> de </a:t>
            </a:r>
            <a:r>
              <a:rPr lang="en-GB" i="1" baseline="0" dirty="0" err="1" smtClean="0"/>
              <a:t>interventie</a:t>
            </a:r>
            <a:r>
              <a:rPr lang="en-GB" i="1" baseline="0" dirty="0" smtClean="0"/>
              <a:t> tot </a:t>
            </a:r>
            <a:r>
              <a:rPr lang="en-GB" i="1" baseline="0" dirty="0" err="1" smtClean="0"/>
              <a:t>belangrijke</a:t>
            </a:r>
            <a:r>
              <a:rPr lang="en-GB" i="1" baseline="0" dirty="0" smtClean="0"/>
              <a:t> </a:t>
            </a:r>
            <a:r>
              <a:rPr lang="en-GB" i="1" baseline="0" dirty="0" err="1" smtClean="0"/>
              <a:t>uitkomsten</a:t>
            </a:r>
            <a:r>
              <a:rPr lang="en-GB" i="1" baseline="0" dirty="0" smtClean="0"/>
              <a:t>… </a:t>
            </a:r>
          </a:p>
        </p:txBody>
      </p:sp>
      <p:sp>
        <p:nvSpPr>
          <p:cNvPr id="4" name="Slide Number Placeholder 3"/>
          <p:cNvSpPr>
            <a:spLocks noGrp="1"/>
          </p:cNvSpPr>
          <p:nvPr>
            <p:ph type="sldNum" sz="quarter" idx="10"/>
          </p:nvPr>
        </p:nvSpPr>
        <p:spPr/>
        <p:txBody>
          <a:bodyPr/>
          <a:lstStyle/>
          <a:p>
            <a:fld id="{C28FB57A-0694-430C-8AB7-7A2CAEBE9D85}" type="slidenum">
              <a:rPr lang="en-GB" smtClean="0"/>
              <a:t>12</a:t>
            </a:fld>
            <a:endParaRPr lang="en-GB" dirty="0"/>
          </a:p>
        </p:txBody>
      </p:sp>
    </p:spTree>
    <p:extLst>
      <p:ext uri="{BB962C8B-B14F-4D97-AF65-F5344CB8AC3E}">
        <p14:creationId xmlns:p14="http://schemas.microsoft.com/office/powerpoint/2010/main" val="1855255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Vergeleken</a:t>
            </a:r>
            <a:r>
              <a:rPr lang="en-US" dirty="0" smtClean="0"/>
              <a:t> met de </a:t>
            </a:r>
            <a:r>
              <a:rPr lang="en-US" dirty="0" err="1" smtClean="0"/>
              <a:t>vorige</a:t>
            </a:r>
            <a:r>
              <a:rPr lang="en-US" dirty="0" smtClean="0"/>
              <a:t> </a:t>
            </a:r>
            <a:r>
              <a:rPr lang="en-US" dirty="0" err="1" smtClean="0"/>
              <a:t>definitie</a:t>
            </a:r>
            <a:r>
              <a:rPr lang="en-US" dirty="0" smtClean="0"/>
              <a:t> </a:t>
            </a:r>
            <a:r>
              <a:rPr lang="en-US" dirty="0" err="1" smtClean="0"/>
              <a:t>straalt</a:t>
            </a:r>
            <a:r>
              <a:rPr lang="en-US" baseline="0" dirty="0" smtClean="0"/>
              <a:t> </a:t>
            </a:r>
            <a:r>
              <a:rPr lang="en-US" baseline="0" dirty="0" err="1" smtClean="0"/>
              <a:t>hier</a:t>
            </a:r>
            <a:r>
              <a:rPr lang="en-US" baseline="0" dirty="0" smtClean="0"/>
              <a:t> het </a:t>
            </a:r>
            <a:r>
              <a:rPr lang="en-US" baseline="0" dirty="0" err="1" smtClean="0"/>
              <a:t>besef</a:t>
            </a:r>
            <a:r>
              <a:rPr lang="en-US" baseline="0" dirty="0" smtClean="0"/>
              <a:t> </a:t>
            </a:r>
            <a:r>
              <a:rPr lang="en-US" baseline="0" dirty="0" err="1" smtClean="0"/>
              <a:t>uit</a:t>
            </a:r>
            <a:r>
              <a:rPr lang="en-US" baseline="0" dirty="0" smtClean="0"/>
              <a:t> </a:t>
            </a:r>
            <a:r>
              <a:rPr lang="en-US" baseline="0" dirty="0" err="1" smtClean="0"/>
              <a:t>dat</a:t>
            </a:r>
            <a:r>
              <a:rPr lang="en-US" baseline="0" dirty="0" smtClean="0"/>
              <a:t> de </a:t>
            </a:r>
            <a:r>
              <a:rPr lang="en-US" baseline="0" dirty="0" err="1" smtClean="0"/>
              <a:t>relevantie</a:t>
            </a:r>
            <a:r>
              <a:rPr lang="en-US" baseline="0" dirty="0" smtClean="0"/>
              <a:t> </a:t>
            </a:r>
            <a:r>
              <a:rPr lang="en-US" baseline="0" dirty="0" err="1" smtClean="0"/>
              <a:t>kan</a:t>
            </a:r>
            <a:r>
              <a:rPr lang="en-US" baseline="0" dirty="0" smtClean="0"/>
              <a:t> </a:t>
            </a:r>
            <a:r>
              <a:rPr lang="en-US" baseline="0" dirty="0" err="1" smtClean="0"/>
              <a:t>dus</a:t>
            </a:r>
            <a:r>
              <a:rPr lang="en-US" baseline="0" dirty="0" smtClean="0"/>
              <a:t> </a:t>
            </a:r>
            <a:r>
              <a:rPr lang="en-US" baseline="0" dirty="0" err="1" smtClean="0"/>
              <a:t>veranderen</a:t>
            </a:r>
            <a:r>
              <a:rPr lang="en-US" baseline="0" dirty="0" smtClean="0"/>
              <a:t> </a:t>
            </a:r>
            <a:r>
              <a:rPr lang="en-US" baseline="0" dirty="0" err="1" smtClean="0"/>
              <a:t>tijdens</a:t>
            </a:r>
            <a:r>
              <a:rPr lang="en-US" baseline="0" dirty="0" smtClean="0"/>
              <a:t> de </a:t>
            </a:r>
            <a:r>
              <a:rPr lang="en-US" baseline="0" dirty="0" err="1" smtClean="0"/>
              <a:t>interventie</a:t>
            </a:r>
            <a:r>
              <a:rPr lang="en-US" baseline="0" dirty="0" smtClean="0"/>
              <a:t>. Het is </a:t>
            </a:r>
            <a:r>
              <a:rPr lang="en-US" baseline="0" dirty="0" err="1" smtClean="0"/>
              <a:t>dan</a:t>
            </a:r>
            <a:r>
              <a:rPr lang="en-US" baseline="0" dirty="0" smtClean="0"/>
              <a:t> </a:t>
            </a:r>
            <a:r>
              <a:rPr lang="en-US" baseline="0" dirty="0" err="1" smtClean="0"/>
              <a:t>ook</a:t>
            </a:r>
            <a:r>
              <a:rPr lang="en-US" baseline="0" dirty="0" smtClean="0"/>
              <a:t> </a:t>
            </a:r>
            <a:r>
              <a:rPr lang="en-US" baseline="0" dirty="0" err="1" smtClean="0"/>
              <a:t>meer</a:t>
            </a:r>
            <a:r>
              <a:rPr lang="en-US" baseline="0" dirty="0" smtClean="0"/>
              <a:t> </a:t>
            </a:r>
            <a:r>
              <a:rPr lang="en-US" baseline="0" dirty="0" err="1" smtClean="0"/>
              <a:t>een</a:t>
            </a:r>
            <a:r>
              <a:rPr lang="en-US" dirty="0" smtClean="0"/>
              <a:t> process-</a:t>
            </a:r>
            <a:r>
              <a:rPr lang="en-US" dirty="0" err="1" smtClean="0"/>
              <a:t>beschrijving</a:t>
            </a:r>
            <a:r>
              <a:rPr lang="en-US" baseline="0" dirty="0" smtClean="0"/>
              <a:t> met </a:t>
            </a:r>
            <a:r>
              <a:rPr lang="en-US" baseline="0" dirty="0" err="1" smtClean="0"/>
              <a:t>aandacht</a:t>
            </a:r>
            <a:r>
              <a:rPr lang="en-US" baseline="0" dirty="0" smtClean="0"/>
              <a:t> is </a:t>
            </a:r>
            <a:r>
              <a:rPr lang="en-US" baseline="0" dirty="0" err="1" smtClean="0"/>
              <a:t>voor</a:t>
            </a:r>
            <a:r>
              <a:rPr lang="en-US" baseline="0" dirty="0" smtClean="0"/>
              <a:t> het </a:t>
            </a:r>
            <a:r>
              <a:rPr lang="en-US" baseline="0" dirty="0" err="1" smtClean="0"/>
              <a:t>adaptieve</a:t>
            </a:r>
            <a:r>
              <a:rPr lang="en-US" baseline="0" dirty="0" smtClean="0"/>
              <a:t> </a:t>
            </a:r>
            <a:r>
              <a:rPr lang="en-US" baseline="0" dirty="0" err="1" smtClean="0"/>
              <a:t>karakter</a:t>
            </a:r>
            <a:r>
              <a:rPr lang="en-US" baseline="0" dirty="0" smtClean="0"/>
              <a:t> van de </a:t>
            </a:r>
            <a:r>
              <a:rPr lang="en-US" baseline="0" dirty="0" err="1" smtClean="0"/>
              <a:t>interventie</a:t>
            </a:r>
            <a:r>
              <a:rPr lang="en-US" baseline="0" dirty="0" smtClean="0"/>
              <a:t>. </a:t>
            </a:r>
            <a:endParaRPr lang="nl-NL" dirty="0" smtClean="0"/>
          </a:p>
          <a:p>
            <a:endParaRPr lang="nl-NL" dirty="0" smtClean="0"/>
          </a:p>
          <a:p>
            <a:r>
              <a:rPr lang="nl-NL" dirty="0" smtClean="0"/>
              <a:t>Zwaarte</a:t>
            </a:r>
            <a:r>
              <a:rPr lang="nl-NL" baseline="0" dirty="0" smtClean="0"/>
              <a:t> - </a:t>
            </a:r>
            <a:r>
              <a:rPr lang="nl-NL" dirty="0" smtClean="0"/>
              <a:t>De afweging: Naarmate de omgeving van de interventie complexer en gevoeliger is, is het belangrijker om vaker de relevantie van de interventie te verifiëren, je aannamen te checken op actualiteit en het belang van de interventie af te wegen tegen andere prioriteiten.</a:t>
            </a:r>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t>Relevantie</a:t>
            </a:r>
            <a:r>
              <a:rPr lang="en-GB" dirty="0" smtClean="0"/>
              <a:t> is </a:t>
            </a:r>
            <a:r>
              <a:rPr lang="en-GB" dirty="0" err="1" smtClean="0"/>
              <a:t>volgens</a:t>
            </a:r>
            <a:r>
              <a:rPr lang="en-GB" dirty="0" smtClean="0"/>
              <a:t> DAC </a:t>
            </a:r>
            <a:r>
              <a:rPr lang="en-GB" dirty="0" err="1" smtClean="0"/>
              <a:t>een</a:t>
            </a:r>
            <a:r>
              <a:rPr lang="en-GB" baseline="0" dirty="0" smtClean="0"/>
              <a:t> </a:t>
            </a:r>
            <a:r>
              <a:rPr lang="en-GB" baseline="0" dirty="0" err="1" smtClean="0"/>
              <a:t>relatief</a:t>
            </a:r>
            <a:r>
              <a:rPr lang="en-GB" baseline="0" dirty="0" smtClean="0"/>
              <a:t> </a:t>
            </a:r>
            <a:r>
              <a:rPr lang="en-GB" baseline="0" dirty="0" err="1" smtClean="0"/>
              <a:t>begrip</a:t>
            </a:r>
            <a:r>
              <a:rPr lang="en-GB" baseline="0" dirty="0" smtClean="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Relevant </a:t>
            </a:r>
            <a:r>
              <a:rPr lang="en-GB" baseline="0" dirty="0" err="1" smtClean="0"/>
              <a:t>voor</a:t>
            </a:r>
            <a:r>
              <a:rPr lang="en-GB" baseline="0" dirty="0" smtClean="0"/>
              <a:t> de </a:t>
            </a:r>
            <a:r>
              <a:rPr lang="en-GB" baseline="0" dirty="0" err="1" smtClean="0"/>
              <a:t>betrokken</a:t>
            </a:r>
            <a:r>
              <a:rPr lang="en-GB" baseline="0" dirty="0" smtClean="0"/>
              <a:t> </a:t>
            </a:r>
            <a:r>
              <a:rPr lang="en-GB" baseline="0" dirty="0" err="1" smtClean="0"/>
              <a:t>bevolkingsgroepen</a:t>
            </a:r>
            <a:endParaRPr lang="en-GB"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Relevant in de context (land, region, </a:t>
            </a:r>
            <a:r>
              <a:rPr lang="en-GB" baseline="0" dirty="0" err="1" smtClean="0"/>
              <a:t>systeem</a:t>
            </a:r>
            <a:r>
              <a:rPr lang="en-GB" baseline="0" dirty="0" smtClean="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err="1" smtClean="0"/>
              <a:t>Relevantie</a:t>
            </a:r>
            <a:r>
              <a:rPr lang="en-GB" baseline="0" dirty="0" smtClean="0"/>
              <a:t> van de </a:t>
            </a:r>
            <a:r>
              <a:rPr lang="en-GB" baseline="0" dirty="0" err="1" smtClean="0"/>
              <a:t>kwaliteit</a:t>
            </a:r>
            <a:r>
              <a:rPr lang="en-GB" baseline="0" dirty="0" smtClean="0"/>
              <a:t> </a:t>
            </a:r>
            <a:r>
              <a:rPr lang="en-GB" baseline="0" dirty="0" err="1" smtClean="0"/>
              <a:t>en</a:t>
            </a:r>
            <a:r>
              <a:rPr lang="en-GB" baseline="0" dirty="0" smtClean="0"/>
              <a:t> </a:t>
            </a:r>
            <a:r>
              <a:rPr lang="en-GB" baseline="0" dirty="0" err="1" smtClean="0"/>
              <a:t>ontwerp</a:t>
            </a:r>
            <a:r>
              <a:rPr lang="en-GB" baseline="0" dirty="0" smtClean="0"/>
              <a:t> van de </a:t>
            </a:r>
            <a:r>
              <a:rPr lang="en-GB" baseline="0" dirty="0" err="1" smtClean="0"/>
              <a:t>interventie</a:t>
            </a:r>
            <a:endParaRPr lang="en-GB"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err="1" smtClean="0"/>
              <a:t>Relevantie</a:t>
            </a:r>
            <a:r>
              <a:rPr lang="en-GB" baseline="0" dirty="0" smtClean="0"/>
              <a:t> in de </a:t>
            </a:r>
            <a:r>
              <a:rPr lang="en-GB" baseline="0" dirty="0" err="1" smtClean="0"/>
              <a:t>tijd</a:t>
            </a:r>
            <a:r>
              <a:rPr lang="en-GB" baseline="0" dirty="0" smtClean="0"/>
              <a:t> </a:t>
            </a:r>
            <a:endParaRPr lang="en-GB" dirty="0" smtClean="0"/>
          </a:p>
          <a:p>
            <a:endParaRPr lang="en-GB" dirty="0" smtClean="0"/>
          </a:p>
          <a:p>
            <a:r>
              <a:rPr lang="en-GB" dirty="0" err="1" smtClean="0"/>
              <a:t>Expliciet</a:t>
            </a:r>
            <a:r>
              <a:rPr lang="en-GB" baseline="0" dirty="0" smtClean="0"/>
              <a:t> </a:t>
            </a:r>
            <a:r>
              <a:rPr lang="en-GB" baseline="0" dirty="0" err="1" smtClean="0"/>
              <a:t>zijn</a:t>
            </a:r>
            <a:r>
              <a:rPr lang="en-GB" baseline="0" dirty="0" smtClean="0"/>
              <a:t> over de dilemma’s </a:t>
            </a:r>
            <a:r>
              <a:rPr lang="en-GB" baseline="0" dirty="0" err="1" smtClean="0"/>
              <a:t>en</a:t>
            </a:r>
            <a:r>
              <a:rPr lang="en-GB" baseline="0" dirty="0" smtClean="0"/>
              <a:t> trade-offs is crucial. </a:t>
            </a:r>
          </a:p>
          <a:p>
            <a:r>
              <a:rPr lang="en-GB" baseline="0" dirty="0" err="1" smtClean="0"/>
              <a:t>Evaluatoren</a:t>
            </a:r>
            <a:r>
              <a:rPr lang="en-GB" baseline="0" dirty="0" smtClean="0"/>
              <a:t> </a:t>
            </a:r>
            <a:r>
              <a:rPr lang="en-GB" baseline="0" dirty="0" err="1" smtClean="0"/>
              <a:t>moeten</a:t>
            </a:r>
            <a:r>
              <a:rPr lang="en-GB" baseline="0" dirty="0" smtClean="0"/>
              <a:t> </a:t>
            </a:r>
            <a:r>
              <a:rPr lang="en-GB" baseline="0" dirty="0" err="1" smtClean="0"/>
              <a:t>ook</a:t>
            </a:r>
            <a:r>
              <a:rPr lang="en-GB" baseline="0" dirty="0" smtClean="0"/>
              <a:t> </a:t>
            </a:r>
            <a:r>
              <a:rPr lang="en-GB" baseline="0" dirty="0" err="1" smtClean="0"/>
              <a:t>kijken</a:t>
            </a:r>
            <a:r>
              <a:rPr lang="en-GB" baseline="0" dirty="0" smtClean="0"/>
              <a:t> </a:t>
            </a:r>
            <a:r>
              <a:rPr lang="en-GB" baseline="0" dirty="0" err="1" smtClean="0"/>
              <a:t>naar</a:t>
            </a:r>
            <a:r>
              <a:rPr lang="en-GB" baseline="0" dirty="0" smtClean="0"/>
              <a:t> de </a:t>
            </a:r>
            <a:r>
              <a:rPr lang="en-GB" baseline="0" dirty="0" err="1" smtClean="0"/>
              <a:t>kwaliteit</a:t>
            </a:r>
            <a:r>
              <a:rPr lang="en-GB" baseline="0" dirty="0" smtClean="0"/>
              <a:t> van het multi-stakeholder process: hoe </a:t>
            </a:r>
            <a:r>
              <a:rPr lang="en-GB" baseline="0" dirty="0" err="1" smtClean="0"/>
              <a:t>en</a:t>
            </a:r>
            <a:r>
              <a:rPr lang="en-GB" baseline="0" dirty="0" smtClean="0"/>
              <a:t> in </a:t>
            </a:r>
            <a:r>
              <a:rPr lang="en-GB" baseline="0" dirty="0" err="1" smtClean="0"/>
              <a:t>hoeverre</a:t>
            </a:r>
            <a:r>
              <a:rPr lang="en-GB" baseline="0" dirty="0" smtClean="0"/>
              <a:t> de </a:t>
            </a:r>
            <a:r>
              <a:rPr lang="en-GB" baseline="0" dirty="0" err="1" smtClean="0"/>
              <a:t>belangen</a:t>
            </a:r>
            <a:r>
              <a:rPr lang="en-GB" baseline="0" dirty="0" smtClean="0"/>
              <a:t> </a:t>
            </a:r>
            <a:r>
              <a:rPr lang="en-GB" baseline="0" dirty="0" err="1" smtClean="0"/>
              <a:t>evenwichtig</a:t>
            </a:r>
            <a:r>
              <a:rPr lang="en-GB" baseline="0" dirty="0" smtClean="0"/>
              <a:t> </a:t>
            </a:r>
            <a:r>
              <a:rPr lang="en-GB" baseline="0" dirty="0" err="1" smtClean="0"/>
              <a:t>zijn</a:t>
            </a:r>
            <a:r>
              <a:rPr lang="en-GB" baseline="0" dirty="0" smtClean="0"/>
              <a:t> </a:t>
            </a:r>
            <a:r>
              <a:rPr lang="en-GB" baseline="0" dirty="0" err="1" smtClean="0"/>
              <a:t>afgewogen</a:t>
            </a:r>
            <a:r>
              <a:rPr lang="en-GB" baseline="0" dirty="0" smtClean="0"/>
              <a:t>. </a:t>
            </a:r>
          </a:p>
          <a:p>
            <a:endParaRPr lang="en-GB" baseline="0" dirty="0" smtClean="0"/>
          </a:p>
          <a:p>
            <a:r>
              <a:rPr lang="en-GB" baseline="0" dirty="0" smtClean="0"/>
              <a:t>In de BZ </a:t>
            </a:r>
            <a:r>
              <a:rPr lang="en-GB" baseline="0" dirty="0" err="1" smtClean="0"/>
              <a:t>praktijk</a:t>
            </a:r>
            <a:r>
              <a:rPr lang="en-GB" baseline="0" dirty="0" smtClean="0"/>
              <a:t>: </a:t>
            </a:r>
            <a:r>
              <a:rPr lang="en-GB" baseline="0" dirty="0" err="1" smtClean="0"/>
              <a:t>Expliciet</a:t>
            </a:r>
            <a:r>
              <a:rPr lang="en-GB" baseline="0" dirty="0" smtClean="0"/>
              <a:t> </a:t>
            </a:r>
            <a:r>
              <a:rPr lang="en-GB" baseline="0" dirty="0" err="1" smtClean="0"/>
              <a:t>zijn</a:t>
            </a:r>
            <a:r>
              <a:rPr lang="en-GB" baseline="0" dirty="0" smtClean="0"/>
              <a:t> over de TOC (</a:t>
            </a:r>
            <a:r>
              <a:rPr lang="en-GB" baseline="0" dirty="0" err="1" smtClean="0"/>
              <a:t>verandertheorie</a:t>
            </a:r>
            <a:r>
              <a:rPr lang="en-GB" baseline="0" dirty="0" smtClean="0"/>
              <a:t>) </a:t>
            </a:r>
            <a:r>
              <a:rPr lang="en-GB" i="1" baseline="0" dirty="0" err="1" smtClean="0"/>
              <a:t>en</a:t>
            </a:r>
            <a:r>
              <a:rPr lang="en-GB" i="0" baseline="0" dirty="0" smtClean="0"/>
              <a:t> over de </a:t>
            </a:r>
            <a:r>
              <a:rPr lang="en-GB" i="0" baseline="0" dirty="0" err="1" smtClean="0"/>
              <a:t>tussentijdse</a:t>
            </a:r>
            <a:r>
              <a:rPr lang="en-GB" i="0" baseline="0" dirty="0" smtClean="0"/>
              <a:t> </a:t>
            </a:r>
            <a:r>
              <a:rPr lang="en-GB" i="0" baseline="0" dirty="0" err="1" smtClean="0"/>
              <a:t>bijstellingen</a:t>
            </a:r>
            <a:r>
              <a:rPr lang="en-GB" i="0" baseline="0" dirty="0" smtClean="0"/>
              <a:t> (op </a:t>
            </a:r>
            <a:r>
              <a:rPr lang="en-GB" i="0" baseline="0" dirty="0" err="1" smtClean="0"/>
              <a:t>grond</a:t>
            </a:r>
            <a:r>
              <a:rPr lang="en-GB" i="0" baseline="0" dirty="0" smtClean="0"/>
              <a:t> van </a:t>
            </a:r>
            <a:r>
              <a:rPr lang="en-GB" i="0" baseline="0" dirty="0" err="1" smtClean="0"/>
              <a:t>welke</a:t>
            </a:r>
            <a:r>
              <a:rPr lang="en-GB" i="0" baseline="0" dirty="0" smtClean="0"/>
              <a:t> </a:t>
            </a:r>
            <a:r>
              <a:rPr lang="en-GB" i="0" baseline="0" dirty="0" err="1" smtClean="0"/>
              <a:t>signalen</a:t>
            </a:r>
            <a:r>
              <a:rPr lang="en-GB" i="0" baseline="0" dirty="0" smtClean="0"/>
              <a:t>/</a:t>
            </a:r>
            <a:r>
              <a:rPr lang="en-GB" i="0" baseline="0" dirty="0" err="1" smtClean="0"/>
              <a:t>aannamen</a:t>
            </a:r>
            <a:r>
              <a:rPr lang="en-GB" i="0" baseline="0" dirty="0" smtClean="0"/>
              <a:t> die </a:t>
            </a:r>
            <a:r>
              <a:rPr lang="en-GB" i="0" baseline="0" dirty="0" err="1" smtClean="0"/>
              <a:t>niet</a:t>
            </a:r>
            <a:r>
              <a:rPr lang="en-GB" i="0" baseline="0" dirty="0" smtClean="0"/>
              <a:t> </a:t>
            </a:r>
            <a:r>
              <a:rPr lang="en-GB" i="0" baseline="0" dirty="0" err="1" smtClean="0"/>
              <a:t>waar</a:t>
            </a:r>
            <a:r>
              <a:rPr lang="en-GB" i="0" baseline="0" dirty="0" smtClean="0"/>
              <a:t> </a:t>
            </a:r>
            <a:r>
              <a:rPr lang="en-GB" i="0" baseline="0" dirty="0" err="1" smtClean="0"/>
              <a:t>blijken</a:t>
            </a:r>
            <a:r>
              <a:rPr lang="en-GB" i="0" baseline="0" dirty="0" smtClean="0"/>
              <a:t> te </a:t>
            </a:r>
            <a:r>
              <a:rPr lang="en-GB" i="0" baseline="0" dirty="0" err="1" smtClean="0"/>
              <a:t>zijn</a:t>
            </a:r>
            <a:r>
              <a:rPr lang="en-GB" i="0" baseline="0" dirty="0" smtClean="0"/>
              <a:t>) </a:t>
            </a:r>
          </a:p>
          <a:p>
            <a:r>
              <a:rPr lang="en-GB" i="0" baseline="0" dirty="0" smtClean="0"/>
              <a:t>(TOC op </a:t>
            </a:r>
            <a:r>
              <a:rPr lang="en-GB" i="0" baseline="0" dirty="0" err="1" smtClean="0"/>
              <a:t>tijdlijn</a:t>
            </a:r>
            <a:r>
              <a:rPr lang="en-GB" i="0" baseline="0" dirty="0" smtClean="0"/>
              <a:t>….) </a:t>
            </a:r>
            <a:endParaRPr lang="en-GB" dirty="0" smtClean="0"/>
          </a:p>
        </p:txBody>
      </p:sp>
      <p:sp>
        <p:nvSpPr>
          <p:cNvPr id="4" name="Slide Number Placeholder 3"/>
          <p:cNvSpPr>
            <a:spLocks noGrp="1"/>
          </p:cNvSpPr>
          <p:nvPr>
            <p:ph type="sldNum" sz="quarter" idx="10"/>
          </p:nvPr>
        </p:nvSpPr>
        <p:spPr/>
        <p:txBody>
          <a:bodyPr/>
          <a:lstStyle/>
          <a:p>
            <a:fld id="{C28FB57A-0694-430C-8AB7-7A2CAEBE9D85}" type="slidenum">
              <a:rPr lang="en-GB" smtClean="0"/>
              <a:t>13</a:t>
            </a:fld>
            <a:endParaRPr lang="en-GB" dirty="0"/>
          </a:p>
        </p:txBody>
      </p:sp>
    </p:spTree>
    <p:extLst>
      <p:ext uri="{BB962C8B-B14F-4D97-AF65-F5344CB8AC3E}">
        <p14:creationId xmlns:p14="http://schemas.microsoft.com/office/powerpoint/2010/main" val="1336748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6488C43-4424-4B86-B093-DEF4CB75A8A5}" type="datetime1">
              <a:rPr lang="en-US" smtClean="0"/>
              <a:t>9/30/2021</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D398DE1-D7C2-4EC0-B08E-5EE3CB8AFE70}" type="slidenum">
              <a:rPr lang="en-GB" smtClean="0"/>
              <a:t>‹#›</a:t>
            </a:fld>
            <a:endParaRPr lang="en-GB" dirty="0"/>
          </a:p>
        </p:txBody>
      </p:sp>
    </p:spTree>
    <p:extLst>
      <p:ext uri="{BB962C8B-B14F-4D97-AF65-F5344CB8AC3E}">
        <p14:creationId xmlns:p14="http://schemas.microsoft.com/office/powerpoint/2010/main" val="79135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4525D2-4AD2-4E8F-83E1-8229C048E77E}" type="datetime1">
              <a:rPr lang="en-US" smtClean="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2427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708FEB-F299-4422-B425-415A3C1889D6}" type="datetime1">
              <a:rPr lang="en-US" smtClean="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8882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BF34EC-0C83-4916-B189-1463F3EE4186}" type="datetime1">
              <a:rPr lang="en-US" smtClean="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8188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BFBF6A-890E-42C0-8D38-013A7BAEABDB}" type="datetime1">
              <a:rPr lang="en-US" smtClean="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3980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E2454F-D27E-4ED8-890B-6D73F18299D5}" type="datetime1">
              <a:rPr lang="en-US" smtClean="0"/>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77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68BFDB-20D4-415C-82E7-04B2AEAB59B5}" type="datetime1">
              <a:rPr lang="en-US" smtClean="0"/>
              <a:t>9/30/2021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2245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B70082-6D88-479E-90EF-4107C2B1C921}" type="datetime1">
              <a:rPr lang="en-US" smtClean="0"/>
              <a:t>9/30/2021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9159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7AC4D-6F60-4DBE-9AF9-EB26DC6F2ED5}" type="datetime1">
              <a:rPr lang="en-US" smtClean="0"/>
              <a:t>9/30/2021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4048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55B3E0C8-9CD9-48F5-874E-DAD5841369F3}" type="datetime1">
              <a:rPr lang="en-US" smtClean="0"/>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907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42741FD-5515-4D95-9AB8-06C526713B16}" type="datetime1">
              <a:rPr lang="en-US" smtClean="0"/>
              <a:t>9/30/2021</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619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9D104C82-8061-44D3-B268-B0FB9EFB3FB0}" type="datetime1">
              <a:rPr lang="en-US" smtClean="0"/>
              <a:t>9/30/2021</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161054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1.jpg"/><Relationship Id="rId4" Type="http://schemas.openxmlformats.org/officeDocument/2006/relationships/diagramData" Target="../diagrams/data1.xml"/><Relationship Id="rId9"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diplomatie.belgium.be/"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hyperlink" Target="https://twitter.com/SES_DBE" TargetMode="External"/><Relationship Id="rId4" Type="http://schemas.openxmlformats.org/officeDocument/2006/relationships/hyperlink" Target="https://www.linkedin.com/company/special-evaluation-offic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linkedin.com/groups/8448352" TargetMode="External"/><Relationship Id="rId2" Type="http://schemas.openxmlformats.org/officeDocument/2006/relationships/hyperlink" Target="http://www.evaluatieplatform.be/VEP/"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www.goodreads.com/quotes/4172-if-they-can-get-you-asking-the-wrong-questions-they"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4.jpg"/><Relationship Id="rId7"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10" Type="http://schemas.openxmlformats.org/officeDocument/2006/relationships/image" Target="../media/image7.jpg"/><Relationship Id="rId4" Type="http://schemas.openxmlformats.org/officeDocument/2006/relationships/image" Target="../media/image1.jpg"/><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6367" y="2840722"/>
            <a:ext cx="10757225" cy="973097"/>
          </a:xfrm>
          <a:prstGeom prst="rect">
            <a:avLst/>
          </a:prstGeom>
        </p:spPr>
        <p:txBody>
          <a:bodyP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en-GB" sz="4800" b="1" cap="all" dirty="0" err="1" smtClean="0">
                <a:solidFill>
                  <a:schemeClr val="tx1"/>
                </a:solidFill>
                <a:latin typeface="Calibri" panose="020F0502020204030204" pitchFamily="34" charset="0"/>
                <a:cs typeface="Calibri" panose="020F0502020204030204" pitchFamily="34" charset="0"/>
              </a:rPr>
              <a:t>Betere</a:t>
            </a:r>
            <a:r>
              <a:rPr lang="en-GB" sz="4800" b="1" cap="all" dirty="0" smtClean="0">
                <a:solidFill>
                  <a:schemeClr val="tx1"/>
                </a:solidFill>
                <a:latin typeface="Calibri" panose="020F0502020204030204" pitchFamily="34" charset="0"/>
                <a:cs typeface="Calibri" panose="020F0502020204030204" pitchFamily="34" charset="0"/>
              </a:rPr>
              <a:t> Criteria </a:t>
            </a:r>
            <a:r>
              <a:rPr lang="en-GB" sz="4800" b="1" cap="all" dirty="0" err="1" smtClean="0">
                <a:solidFill>
                  <a:schemeClr val="tx1"/>
                </a:solidFill>
                <a:latin typeface="Calibri" panose="020F0502020204030204" pitchFamily="34" charset="0"/>
                <a:cs typeface="Calibri" panose="020F0502020204030204" pitchFamily="34" charset="0"/>
              </a:rPr>
              <a:t>voor</a:t>
            </a:r>
            <a:r>
              <a:rPr lang="en-GB" sz="4800" b="1" cap="all" dirty="0" smtClean="0">
                <a:solidFill>
                  <a:schemeClr val="tx1"/>
                </a:solidFill>
                <a:latin typeface="Calibri" panose="020F0502020204030204" pitchFamily="34" charset="0"/>
                <a:cs typeface="Calibri" panose="020F0502020204030204" pitchFamily="34" charset="0"/>
              </a:rPr>
              <a:t> </a:t>
            </a:r>
            <a:r>
              <a:rPr lang="en-GB" sz="4800" b="1" cap="all" dirty="0" err="1" smtClean="0">
                <a:solidFill>
                  <a:schemeClr val="tx1"/>
                </a:solidFill>
                <a:latin typeface="Calibri" panose="020F0502020204030204" pitchFamily="34" charset="0"/>
                <a:cs typeface="Calibri" panose="020F0502020204030204" pitchFamily="34" charset="0"/>
              </a:rPr>
              <a:t>Betere</a:t>
            </a:r>
            <a:r>
              <a:rPr lang="en-GB" sz="4800" b="1" cap="all" dirty="0" smtClean="0">
                <a:solidFill>
                  <a:schemeClr val="tx1"/>
                </a:solidFill>
                <a:latin typeface="Calibri" panose="020F0502020204030204" pitchFamily="34" charset="0"/>
                <a:cs typeface="Calibri" panose="020F0502020204030204" pitchFamily="34" charset="0"/>
              </a:rPr>
              <a:t>  </a:t>
            </a:r>
            <a:r>
              <a:rPr lang="en-GB" sz="4800" b="1" cap="all" dirty="0" err="1" smtClean="0">
                <a:solidFill>
                  <a:schemeClr val="tx1"/>
                </a:solidFill>
                <a:latin typeface="Calibri" panose="020F0502020204030204" pitchFamily="34" charset="0"/>
                <a:cs typeface="Calibri" panose="020F0502020204030204" pitchFamily="34" charset="0"/>
              </a:rPr>
              <a:t>Evaluatie</a:t>
            </a:r>
            <a:endParaRPr lang="en-GB" sz="4800" b="1" cap="all" dirty="0" smtClean="0">
              <a:solidFill>
                <a:schemeClr val="tx1"/>
              </a:solidFill>
              <a:latin typeface="Calibri" panose="020F0502020204030204" pitchFamily="34" charset="0"/>
              <a:cs typeface="Calibri" panose="020F0502020204030204" pitchFamily="34" charset="0"/>
            </a:endParaRPr>
          </a:p>
        </p:txBody>
      </p:sp>
      <p:sp>
        <p:nvSpPr>
          <p:cNvPr id="3" name="Subtitle 2"/>
          <p:cNvSpPr txBox="1">
            <a:spLocks/>
          </p:cNvSpPr>
          <p:nvPr/>
        </p:nvSpPr>
        <p:spPr>
          <a:xfrm>
            <a:off x="1145829" y="3632989"/>
            <a:ext cx="9437580" cy="988749"/>
          </a:xfrm>
          <a:prstGeom prst="rect">
            <a:avLst/>
          </a:prstGeom>
        </p:spPr>
        <p:txBody>
          <a:bodyPr>
            <a:normAutofit fontScale="77500" lnSpcReduction="2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ctr">
              <a:buNone/>
            </a:pPr>
            <a:r>
              <a:rPr lang="en-US" sz="2500" dirty="0" err="1" smtClean="0">
                <a:solidFill>
                  <a:schemeClr val="bg1">
                    <a:lumMod val="50000"/>
                  </a:schemeClr>
                </a:solidFill>
                <a:latin typeface="Calibri" panose="020F0502020204030204" pitchFamily="34" charset="0"/>
                <a:cs typeface="Calibri" panose="020F0502020204030204" pitchFamily="34" charset="0"/>
              </a:rPr>
              <a:t>Naar</a:t>
            </a:r>
            <a:r>
              <a:rPr lang="en-US" sz="2500" dirty="0" smtClean="0">
                <a:solidFill>
                  <a:schemeClr val="bg1">
                    <a:lumMod val="50000"/>
                  </a:schemeClr>
                </a:solidFill>
                <a:latin typeface="Calibri" panose="020F0502020204030204" pitchFamily="34" charset="0"/>
                <a:cs typeface="Calibri" panose="020F0502020204030204" pitchFamily="34" charset="0"/>
              </a:rPr>
              <a:t> </a:t>
            </a:r>
            <a:r>
              <a:rPr lang="en-US" sz="2500" dirty="0" err="1" smtClean="0">
                <a:solidFill>
                  <a:schemeClr val="bg1">
                    <a:lumMod val="50000"/>
                  </a:schemeClr>
                </a:solidFill>
                <a:latin typeface="Calibri" panose="020F0502020204030204" pitchFamily="34" charset="0"/>
                <a:cs typeface="Calibri" panose="020F0502020204030204" pitchFamily="34" charset="0"/>
              </a:rPr>
              <a:t>een</a:t>
            </a:r>
            <a:r>
              <a:rPr lang="en-US" sz="2500" dirty="0" smtClean="0">
                <a:solidFill>
                  <a:schemeClr val="bg1">
                    <a:lumMod val="50000"/>
                  </a:schemeClr>
                </a:solidFill>
                <a:latin typeface="Calibri" panose="020F0502020204030204" pitchFamily="34" charset="0"/>
                <a:cs typeface="Calibri" panose="020F0502020204030204" pitchFamily="34" charset="0"/>
              </a:rPr>
              <a:t> </a:t>
            </a:r>
            <a:r>
              <a:rPr lang="en-US" sz="2500" dirty="0" err="1" smtClean="0">
                <a:solidFill>
                  <a:schemeClr val="bg1">
                    <a:lumMod val="50000"/>
                  </a:schemeClr>
                </a:solidFill>
                <a:latin typeface="Calibri" panose="020F0502020204030204" pitchFamily="34" charset="0"/>
                <a:cs typeface="Calibri" panose="020F0502020204030204" pitchFamily="34" charset="0"/>
              </a:rPr>
              <a:t>Internationaal</a:t>
            </a:r>
            <a:r>
              <a:rPr lang="en-US" sz="2500" dirty="0" smtClean="0">
                <a:solidFill>
                  <a:schemeClr val="bg1">
                    <a:lumMod val="50000"/>
                  </a:schemeClr>
                </a:solidFill>
                <a:latin typeface="Calibri" panose="020F0502020204030204" pitchFamily="34" charset="0"/>
                <a:cs typeface="Calibri" panose="020F0502020204030204" pitchFamily="34" charset="0"/>
              </a:rPr>
              <a:t> </a:t>
            </a:r>
            <a:r>
              <a:rPr lang="en-US" sz="2500" dirty="0" err="1" smtClean="0">
                <a:solidFill>
                  <a:schemeClr val="bg1">
                    <a:lumMod val="50000"/>
                  </a:schemeClr>
                </a:solidFill>
                <a:latin typeface="Calibri" panose="020F0502020204030204" pitchFamily="34" charset="0"/>
                <a:cs typeface="Calibri" panose="020F0502020204030204" pitchFamily="34" charset="0"/>
              </a:rPr>
              <a:t>Evaluatie</a:t>
            </a:r>
            <a:r>
              <a:rPr lang="en-US" sz="2500" dirty="0" smtClean="0">
                <a:solidFill>
                  <a:schemeClr val="bg1">
                    <a:lumMod val="50000"/>
                  </a:schemeClr>
                </a:solidFill>
                <a:latin typeface="Calibri" panose="020F0502020204030204" pitchFamily="34" charset="0"/>
                <a:cs typeface="Calibri" panose="020F0502020204030204" pitchFamily="34" charset="0"/>
              </a:rPr>
              <a:t> </a:t>
            </a:r>
            <a:r>
              <a:rPr lang="en-US" sz="2500" dirty="0" err="1" smtClean="0">
                <a:solidFill>
                  <a:schemeClr val="bg1">
                    <a:lumMod val="50000"/>
                  </a:schemeClr>
                </a:solidFill>
                <a:latin typeface="Calibri" panose="020F0502020204030204" pitchFamily="34" charset="0"/>
                <a:cs typeface="Calibri" panose="020F0502020204030204" pitchFamily="34" charset="0"/>
              </a:rPr>
              <a:t>Vocabulaire</a:t>
            </a:r>
            <a:endParaRPr lang="en-US" sz="2500" dirty="0" smtClean="0">
              <a:solidFill>
                <a:schemeClr val="bg1">
                  <a:lumMod val="50000"/>
                </a:schemeClr>
              </a:solidFill>
              <a:latin typeface="Calibri" panose="020F0502020204030204" pitchFamily="34" charset="0"/>
              <a:cs typeface="Calibri" panose="020F0502020204030204" pitchFamily="34" charset="0"/>
            </a:endParaRPr>
          </a:p>
          <a:p>
            <a:pPr marL="0" indent="0" algn="ctr">
              <a:buNone/>
            </a:pPr>
            <a:r>
              <a:rPr lang="en-US" sz="2500" dirty="0" smtClean="0">
                <a:solidFill>
                  <a:schemeClr val="bg1">
                    <a:lumMod val="50000"/>
                  </a:schemeClr>
                </a:solidFill>
                <a:latin typeface="Calibri" panose="020F0502020204030204" pitchFamily="34" charset="0"/>
                <a:cs typeface="Calibri" panose="020F0502020204030204" pitchFamily="34" charset="0"/>
              </a:rPr>
              <a:t>VIDE </a:t>
            </a:r>
            <a:r>
              <a:rPr lang="en-US" sz="2500" dirty="0" err="1" smtClean="0">
                <a:solidFill>
                  <a:schemeClr val="bg1">
                    <a:lumMod val="50000"/>
                  </a:schemeClr>
                </a:solidFill>
                <a:latin typeface="Calibri" panose="020F0502020204030204" pitchFamily="34" charset="0"/>
                <a:cs typeface="Calibri" panose="020F0502020204030204" pitchFamily="34" charset="0"/>
              </a:rPr>
              <a:t>Kennisbijeenkomst</a:t>
            </a:r>
            <a:r>
              <a:rPr lang="en-US" sz="2500" dirty="0" smtClean="0">
                <a:solidFill>
                  <a:schemeClr val="bg1">
                    <a:lumMod val="50000"/>
                  </a:schemeClr>
                </a:solidFill>
                <a:latin typeface="Calibri" panose="020F0502020204030204" pitchFamily="34" charset="0"/>
                <a:cs typeface="Calibri" panose="020F0502020204030204" pitchFamily="34" charset="0"/>
              </a:rPr>
              <a:t> </a:t>
            </a:r>
          </a:p>
          <a:p>
            <a:pPr marL="0" indent="0" algn="ctr">
              <a:buNone/>
            </a:pPr>
            <a:r>
              <a:rPr lang="en-US" sz="2500" dirty="0" smtClean="0">
                <a:solidFill>
                  <a:schemeClr val="bg1">
                    <a:lumMod val="50000"/>
                  </a:schemeClr>
                </a:solidFill>
                <a:latin typeface="Calibri" panose="020F0502020204030204" pitchFamily="34" charset="0"/>
                <a:cs typeface="Calibri" panose="020F0502020204030204" pitchFamily="34" charset="0"/>
              </a:rPr>
              <a:t>30 September 2021</a:t>
            </a:r>
            <a:endParaRPr lang="en-GB" sz="2500" dirty="0">
              <a:solidFill>
                <a:schemeClr val="bg1">
                  <a:lumMod val="50000"/>
                </a:schemeClr>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34" y="5119410"/>
            <a:ext cx="1071301" cy="10787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718" y="5119410"/>
            <a:ext cx="1071301" cy="107878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3510" y="4085904"/>
            <a:ext cx="1071301" cy="107878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4812" y="4096118"/>
            <a:ext cx="1071301" cy="107878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5180" y="5119410"/>
            <a:ext cx="1071301" cy="107878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2086" y="5115035"/>
            <a:ext cx="1071301" cy="1078787"/>
          </a:xfrm>
          <a:prstGeom prst="rect">
            <a:avLst/>
          </a:prstGeom>
        </p:spPr>
      </p:pic>
      <p:sp>
        <p:nvSpPr>
          <p:cNvPr id="12" name="TextBox 11">
            <a:extLst>
              <a:ext uri="{FF2B5EF4-FFF2-40B4-BE49-F238E27FC236}">
                <a16:creationId xmlns:a16="http://schemas.microsoft.com/office/drawing/2014/main" id="{8DCAFC68-728D-40FD-8FF8-756677EF464E}"/>
              </a:ext>
            </a:extLst>
          </p:cNvPr>
          <p:cNvSpPr txBox="1"/>
          <p:nvPr/>
        </p:nvSpPr>
        <p:spPr>
          <a:xfrm>
            <a:off x="1250080" y="6229043"/>
            <a:ext cx="4120294" cy="254076"/>
          </a:xfrm>
          <a:prstGeom prst="rect">
            <a:avLst/>
          </a:prstGeom>
          <a:noFill/>
        </p:spPr>
        <p:txBody>
          <a:bodyPr wrap="square" rtlCol="0">
            <a:spAutoFit/>
          </a:bodyPr>
          <a:lstStyle/>
          <a:p>
            <a:r>
              <a:rPr lang="en-GB" sz="1500" b="1" dirty="0" smtClean="0">
                <a:latin typeface="Arial Narrow" panose="020B0606020202030204" pitchFamily="34" charset="0"/>
              </a:rPr>
              <a:t>@OECD_EVALNET   |  #</a:t>
            </a:r>
            <a:r>
              <a:rPr lang="en-GB" sz="1500" b="1" dirty="0" err="1" smtClean="0">
                <a:latin typeface="Arial Narrow" panose="020B0606020202030204" pitchFamily="34" charset="0"/>
              </a:rPr>
              <a:t>EvalCriteria</a:t>
            </a:r>
            <a:r>
              <a:rPr lang="en-GB" sz="1500" b="1" dirty="0">
                <a:latin typeface="Arial Narrow" panose="020B0606020202030204" pitchFamily="34" charset="0"/>
              </a:rPr>
              <a:t>  | </a:t>
            </a:r>
            <a:r>
              <a:rPr lang="en-GB" sz="1500" b="1" dirty="0" smtClean="0">
                <a:latin typeface="Arial Narrow" panose="020B0606020202030204" pitchFamily="34" charset="0"/>
              </a:rPr>
              <a:t> oe.cd/criteria </a:t>
            </a:r>
            <a:endParaRPr lang="en-GB" sz="1500" b="1" dirty="0">
              <a:latin typeface="Arial Narrow" panose="020B0606020202030204" pitchFamily="34" charset="0"/>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6316" y="6251059"/>
            <a:ext cx="314164" cy="232060"/>
          </a:xfrm>
          <a:prstGeom prst="rect">
            <a:avLst/>
          </a:prstGeom>
        </p:spPr>
      </p:pic>
      <p:pic>
        <p:nvPicPr>
          <p:cNvPr id="14" name="Picture 13" descr="Text&#10;&#10;Description automatically generated with medium confidence"/>
          <p:cNvPicPr/>
          <p:nvPr/>
        </p:nvPicPr>
        <p:blipFill>
          <a:blip r:embed="rId10" cstate="print">
            <a:extLst>
              <a:ext uri="{28A0092B-C50C-407E-A947-70E740481C1C}">
                <a14:useLocalDpi xmlns:a14="http://schemas.microsoft.com/office/drawing/2010/main" val="0"/>
              </a:ext>
            </a:extLst>
          </a:blip>
          <a:stretch>
            <a:fillRect/>
          </a:stretch>
        </p:blipFill>
        <p:spPr>
          <a:xfrm>
            <a:off x="8833202" y="364526"/>
            <a:ext cx="2331702" cy="2193897"/>
          </a:xfrm>
          <a:prstGeom prst="rect">
            <a:avLst/>
          </a:prstGeom>
        </p:spPr>
      </p:pic>
      <p:pic>
        <p:nvPicPr>
          <p:cNvPr id="15" name="Picture 14"/>
          <p:cNvPicPr/>
          <p:nvPr/>
        </p:nvPicPr>
        <p:blipFill>
          <a:blip r:embed="rId11" cstate="print">
            <a:extLst>
              <a:ext uri="{28A0092B-C50C-407E-A947-70E740481C1C}">
                <a14:useLocalDpi xmlns:a14="http://schemas.microsoft.com/office/drawing/2010/main" val="0"/>
              </a:ext>
            </a:extLst>
          </a:blip>
          <a:stretch>
            <a:fillRect/>
          </a:stretch>
        </p:blipFill>
        <p:spPr>
          <a:xfrm>
            <a:off x="6400801" y="363670"/>
            <a:ext cx="1820826" cy="2193897"/>
          </a:xfrm>
          <a:prstGeom prst="rect">
            <a:avLst/>
          </a:prstGeom>
        </p:spPr>
      </p:pic>
      <p:pic>
        <p:nvPicPr>
          <p:cNvPr id="1026" name="Picture 2" descr="Vide – ToezichTTafe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2357" y="353456"/>
            <a:ext cx="2929258" cy="224602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372331" y="6193822"/>
            <a:ext cx="5426170" cy="574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1488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133" y="113095"/>
            <a:ext cx="7702516" cy="6744905"/>
          </a:xfrm>
          <a:prstGeom prst="rect">
            <a:avLst/>
          </a:prstGeom>
        </p:spPr>
      </p:pic>
      <p:sp>
        <p:nvSpPr>
          <p:cNvPr id="3" name="Slide Number Placeholder 2"/>
          <p:cNvSpPr>
            <a:spLocks noGrp="1"/>
          </p:cNvSpPr>
          <p:nvPr>
            <p:ph type="sldNum" sz="quarter" idx="12"/>
          </p:nvPr>
        </p:nvSpPr>
        <p:spPr>
          <a:xfrm>
            <a:off x="8763926" y="5460961"/>
            <a:ext cx="2926080" cy="1397039"/>
          </a:xfrm>
        </p:spPr>
        <p:txBody>
          <a:bodyPr/>
          <a:lstStyle/>
          <a:p>
            <a:fld id="{4FAB73BC-B049-4115-A692-8D63A059BFB8}" type="slidenum">
              <a:rPr lang="en-US" sz="3600" smtClean="0"/>
              <a:pPr/>
              <a:t>10</a:t>
            </a:fld>
            <a:endParaRPr lang="en-US" sz="3600" dirty="0"/>
          </a:p>
        </p:txBody>
      </p:sp>
      <p:pic>
        <p:nvPicPr>
          <p:cNvPr id="14" name="Picture 13"/>
          <p:cNvPicPr>
            <a:picLocks noChangeAspect="1"/>
          </p:cNvPicPr>
          <p:nvPr/>
        </p:nvPicPr>
        <p:blipFill>
          <a:blip r:embed="rId4">
            <a:duotone>
              <a:prstClr val="black"/>
              <a:srgbClr val="FF9900">
                <a:tint val="45000"/>
                <a:satMod val="400000"/>
              </a:srgbClr>
            </a:duotone>
            <a:extLst>
              <a:ext uri="{28A0092B-C50C-407E-A947-70E740481C1C}">
                <a14:useLocalDpi xmlns:a14="http://schemas.microsoft.com/office/drawing/2010/main" val="0"/>
              </a:ext>
            </a:extLst>
          </a:blip>
          <a:stretch>
            <a:fillRect/>
          </a:stretch>
        </p:blipFill>
        <p:spPr>
          <a:xfrm>
            <a:off x="4496116" y="1009881"/>
            <a:ext cx="1468298" cy="1283373"/>
          </a:xfrm>
          <a:prstGeom prst="star7">
            <a:avLst>
              <a:gd name="adj" fmla="val 50000"/>
              <a:gd name="hf" fmla="val 102572"/>
              <a:gd name="vf" fmla="val 105210"/>
            </a:avLst>
          </a:prstGeom>
        </p:spPr>
      </p:pic>
      <p:pic>
        <p:nvPicPr>
          <p:cNvPr id="15" name="Picture 14"/>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530900" y="2730513"/>
            <a:ext cx="1468298" cy="1283373"/>
          </a:xfrm>
          <a:prstGeom prst="star7">
            <a:avLst>
              <a:gd name="adj" fmla="val 50000"/>
              <a:gd name="hf" fmla="val 102572"/>
              <a:gd name="vf" fmla="val 105210"/>
            </a:avLst>
          </a:prstGeom>
        </p:spPr>
      </p:pic>
      <p:pic>
        <p:nvPicPr>
          <p:cNvPr id="16" name="Picture 15"/>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560343" y="1009881"/>
            <a:ext cx="1468298" cy="1283373"/>
          </a:xfrm>
          <a:prstGeom prst="star7">
            <a:avLst>
              <a:gd name="adj" fmla="val 50000"/>
              <a:gd name="hf" fmla="val 102572"/>
              <a:gd name="vf" fmla="val 105210"/>
            </a:avLst>
          </a:prstGeom>
        </p:spPr>
      </p:pic>
      <p:pic>
        <p:nvPicPr>
          <p:cNvPr id="17" name="Picture 16"/>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544100" y="2857514"/>
            <a:ext cx="1468298" cy="1283373"/>
          </a:xfrm>
          <a:prstGeom prst="star7">
            <a:avLst>
              <a:gd name="adj" fmla="val 50000"/>
              <a:gd name="hf" fmla="val 102572"/>
              <a:gd name="vf" fmla="val 105210"/>
            </a:avLst>
          </a:prstGeom>
        </p:spPr>
      </p:pic>
      <p:pic>
        <p:nvPicPr>
          <p:cNvPr id="18" name="Picture 17"/>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569577" y="4473414"/>
            <a:ext cx="1468298" cy="1283373"/>
          </a:xfrm>
          <a:prstGeom prst="star7">
            <a:avLst>
              <a:gd name="adj" fmla="val 50000"/>
              <a:gd name="hf" fmla="val 102572"/>
              <a:gd name="vf" fmla="val 105210"/>
            </a:avLst>
          </a:prstGeom>
        </p:spPr>
      </p:pic>
      <p:pic>
        <p:nvPicPr>
          <p:cNvPr id="19" name="Picture 18"/>
          <p:cNvPicPr>
            <a:picLocks noChangeAspect="1"/>
          </p:cNvPicPr>
          <p:nvPr/>
        </p:nvPicPr>
        <p:blipFill>
          <a:blip r:embed="rId4">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a:off x="4496116" y="4473413"/>
            <a:ext cx="1468298" cy="1283373"/>
          </a:xfrm>
          <a:prstGeom prst="star7">
            <a:avLst>
              <a:gd name="adj" fmla="val 50000"/>
              <a:gd name="hf" fmla="val 102572"/>
              <a:gd name="vf" fmla="val 105210"/>
            </a:avLst>
          </a:prstGeom>
        </p:spPr>
      </p:pic>
      <p:sp>
        <p:nvSpPr>
          <p:cNvPr id="11" name="TextBox 10"/>
          <p:cNvSpPr txBox="1"/>
          <p:nvPr/>
        </p:nvSpPr>
        <p:spPr>
          <a:xfrm>
            <a:off x="2906981" y="4581792"/>
            <a:ext cx="1335669" cy="1077218"/>
          </a:xfrm>
          <a:prstGeom prst="rect">
            <a:avLst/>
          </a:prstGeom>
          <a:solidFill>
            <a:schemeClr val="bg1"/>
          </a:solidFill>
        </p:spPr>
        <p:txBody>
          <a:bodyPr wrap="square" lIns="36000" rIns="36000" rtlCol="0">
            <a:spAutoFit/>
          </a:bodyPr>
          <a:lstStyle/>
          <a:p>
            <a:pPr algn="r"/>
            <a:r>
              <a:rPr lang="en-US" sz="1600" b="1" dirty="0" err="1" smtClean="0">
                <a:solidFill>
                  <a:srgbClr val="7030A0"/>
                </a:solidFill>
                <a:latin typeface="Bahnschrift SemiLight Condensed" panose="020B0502040204020203" pitchFamily="34" charset="0"/>
                <a:cs typeface="Arial" panose="020B0604020202020204" pitchFamily="34" charset="0"/>
              </a:rPr>
              <a:t>Leidt</a:t>
            </a:r>
            <a:r>
              <a:rPr lang="en-US" sz="1600" b="1" dirty="0" smtClean="0">
                <a:solidFill>
                  <a:srgbClr val="7030A0"/>
                </a:solidFill>
                <a:latin typeface="Bahnschrift SemiLight Condensed" panose="020B0502040204020203" pitchFamily="34" charset="0"/>
                <a:cs typeface="Arial" panose="020B0604020202020204" pitchFamily="34" charset="0"/>
              </a:rPr>
              <a:t> de </a:t>
            </a:r>
            <a:r>
              <a:rPr lang="en-US" sz="1600" b="1" dirty="0" err="1" smtClean="0">
                <a:solidFill>
                  <a:srgbClr val="7030A0"/>
                </a:solidFill>
                <a:latin typeface="Bahnschrift SemiLight Condensed" panose="020B0502040204020203" pitchFamily="34" charset="0"/>
                <a:cs typeface="Arial" panose="020B0604020202020204" pitchFamily="34" charset="0"/>
              </a:rPr>
              <a:t>interventie</a:t>
            </a:r>
            <a:r>
              <a:rPr lang="en-US" sz="1600" b="1" dirty="0" smtClean="0">
                <a:solidFill>
                  <a:srgbClr val="7030A0"/>
                </a:solidFill>
                <a:latin typeface="Bahnschrift SemiLight Condensed" panose="020B0502040204020203" pitchFamily="34" charset="0"/>
                <a:cs typeface="Arial" panose="020B0604020202020204" pitchFamily="34" charset="0"/>
              </a:rPr>
              <a:t> tot </a:t>
            </a:r>
            <a:r>
              <a:rPr lang="en-US" sz="1600" b="1" dirty="0" err="1" smtClean="0">
                <a:solidFill>
                  <a:srgbClr val="7030A0"/>
                </a:solidFill>
                <a:latin typeface="Bahnschrift SemiLight Condensed" panose="020B0502040204020203" pitchFamily="34" charset="0"/>
                <a:cs typeface="Arial" panose="020B0604020202020204" pitchFamily="34" charset="0"/>
              </a:rPr>
              <a:t>belangrijke</a:t>
            </a:r>
            <a:r>
              <a:rPr lang="en-US" sz="1600" b="1" dirty="0" smtClean="0">
                <a:solidFill>
                  <a:srgbClr val="7030A0"/>
                </a:solidFill>
                <a:latin typeface="Bahnschrift SemiLight Condensed" panose="020B0502040204020203" pitchFamily="34" charset="0"/>
                <a:cs typeface="Arial" panose="020B0604020202020204" pitchFamily="34" charset="0"/>
              </a:rPr>
              <a:t> </a:t>
            </a:r>
            <a:r>
              <a:rPr lang="en-US" sz="1600" b="1" dirty="0" err="1" smtClean="0">
                <a:solidFill>
                  <a:srgbClr val="7030A0"/>
                </a:solidFill>
                <a:latin typeface="Bahnschrift SemiLight Condensed" panose="020B0502040204020203" pitchFamily="34" charset="0"/>
                <a:cs typeface="Arial" panose="020B0604020202020204" pitchFamily="34" charset="0"/>
              </a:rPr>
              <a:t>uitkomsten</a:t>
            </a:r>
            <a:r>
              <a:rPr lang="en-US" sz="1600" b="1" dirty="0" smtClean="0">
                <a:solidFill>
                  <a:srgbClr val="7030A0"/>
                </a:solidFill>
                <a:latin typeface="Bahnschrift SemiLight Condensed" panose="020B0502040204020203" pitchFamily="34" charset="0"/>
                <a:cs typeface="Arial" panose="020B0604020202020204" pitchFamily="34" charset="0"/>
              </a:rPr>
              <a:t>? </a:t>
            </a:r>
            <a:endParaRPr lang="nl-NL" sz="2800" b="1" dirty="0">
              <a:solidFill>
                <a:srgbClr val="7030A0"/>
              </a:solidFill>
              <a:latin typeface="Bahnschrift SemiLight Condensed" panose="020B0502040204020203" pitchFamily="34" charset="0"/>
              <a:cs typeface="Arial" panose="020B0604020202020204" pitchFamily="34" charset="0"/>
            </a:endParaRPr>
          </a:p>
        </p:txBody>
      </p:sp>
      <p:sp>
        <p:nvSpPr>
          <p:cNvPr id="12" name="TextBox 11"/>
          <p:cNvSpPr txBox="1"/>
          <p:nvPr/>
        </p:nvSpPr>
        <p:spPr>
          <a:xfrm>
            <a:off x="2775807" y="1024151"/>
            <a:ext cx="1497624" cy="1323439"/>
          </a:xfrm>
          <a:prstGeom prst="rect">
            <a:avLst/>
          </a:prstGeom>
          <a:solidFill>
            <a:schemeClr val="bg1"/>
          </a:solidFill>
        </p:spPr>
        <p:txBody>
          <a:bodyPr wrap="square" lIns="36000" rIns="36000" rtlCol="0">
            <a:spAutoFit/>
          </a:bodyPr>
          <a:lstStyle/>
          <a:p>
            <a:pPr algn="r"/>
            <a:endParaRPr lang="en-US" sz="1600" b="1" dirty="0" smtClean="0">
              <a:solidFill>
                <a:srgbClr val="F05A28"/>
              </a:solidFill>
              <a:latin typeface="Bahnschrift SemiLight Condensed" panose="020B0502040204020203" pitchFamily="34" charset="0"/>
              <a:cs typeface="Arial" panose="020B0604020202020204" pitchFamily="34" charset="0"/>
            </a:endParaRPr>
          </a:p>
          <a:p>
            <a:pPr algn="r"/>
            <a:r>
              <a:rPr lang="en-US" sz="1600" b="1" dirty="0" err="1" smtClean="0">
                <a:solidFill>
                  <a:srgbClr val="F05A28"/>
                </a:solidFill>
                <a:latin typeface="Bahnschrift SemiLight Condensed" panose="020B0502040204020203" pitchFamily="34" charset="0"/>
                <a:cs typeface="Arial" panose="020B0604020202020204" pitchFamily="34" charset="0"/>
              </a:rPr>
              <a:t>Bereikt</a:t>
            </a:r>
            <a:r>
              <a:rPr lang="en-US" sz="1600" b="1" dirty="0" smtClean="0">
                <a:solidFill>
                  <a:srgbClr val="F05A28"/>
                </a:solidFill>
                <a:latin typeface="Bahnschrift SemiLight Condensed" panose="020B0502040204020203" pitchFamily="34" charset="0"/>
                <a:cs typeface="Arial" panose="020B0604020202020204" pitchFamily="34" charset="0"/>
              </a:rPr>
              <a:t> de </a:t>
            </a:r>
            <a:r>
              <a:rPr lang="en-US" sz="1600" b="1" dirty="0" err="1" smtClean="0">
                <a:solidFill>
                  <a:srgbClr val="F05A28"/>
                </a:solidFill>
                <a:latin typeface="Bahnschrift SemiLight Condensed" panose="020B0502040204020203" pitchFamily="34" charset="0"/>
                <a:cs typeface="Arial" panose="020B0604020202020204" pitchFamily="34" charset="0"/>
              </a:rPr>
              <a:t>interventie</a:t>
            </a:r>
            <a:r>
              <a:rPr lang="en-US" sz="1600" b="1" dirty="0" smtClean="0">
                <a:solidFill>
                  <a:srgbClr val="F05A28"/>
                </a:solidFill>
                <a:latin typeface="Bahnschrift SemiLight Condensed" panose="020B0502040204020203" pitchFamily="34" charset="0"/>
                <a:cs typeface="Arial" panose="020B0604020202020204" pitchFamily="34" charset="0"/>
              </a:rPr>
              <a:t> de </a:t>
            </a:r>
            <a:r>
              <a:rPr lang="en-US" sz="1600" b="1" dirty="0" err="1" smtClean="0">
                <a:solidFill>
                  <a:srgbClr val="F05A28"/>
                </a:solidFill>
                <a:latin typeface="Bahnschrift SemiLight Condensed" panose="020B0502040204020203" pitchFamily="34" charset="0"/>
                <a:cs typeface="Arial" panose="020B0604020202020204" pitchFamily="34" charset="0"/>
              </a:rPr>
              <a:t>beoogde</a:t>
            </a:r>
            <a:r>
              <a:rPr lang="en-US" sz="1600" b="1" dirty="0" smtClean="0">
                <a:solidFill>
                  <a:srgbClr val="F05A28"/>
                </a:solidFill>
                <a:latin typeface="Bahnschrift SemiLight Condensed" panose="020B0502040204020203" pitchFamily="34" charset="0"/>
                <a:cs typeface="Arial" panose="020B0604020202020204" pitchFamily="34" charset="0"/>
              </a:rPr>
              <a:t> </a:t>
            </a:r>
            <a:r>
              <a:rPr lang="en-US" sz="1600" b="1" dirty="0" err="1" smtClean="0">
                <a:solidFill>
                  <a:srgbClr val="F05A28"/>
                </a:solidFill>
                <a:latin typeface="Bahnschrift SemiLight Condensed" panose="020B0502040204020203" pitchFamily="34" charset="0"/>
                <a:cs typeface="Arial" panose="020B0604020202020204" pitchFamily="34" charset="0"/>
              </a:rPr>
              <a:t>doelen</a:t>
            </a:r>
            <a:r>
              <a:rPr lang="en-US" sz="1600" b="1" dirty="0" smtClean="0">
                <a:solidFill>
                  <a:srgbClr val="F05A28"/>
                </a:solidFill>
                <a:latin typeface="Bahnschrift SemiLight Condensed" panose="020B0502040204020203" pitchFamily="34" charset="0"/>
                <a:cs typeface="Arial" panose="020B0604020202020204" pitchFamily="34" charset="0"/>
              </a:rPr>
              <a:t>? </a:t>
            </a:r>
          </a:p>
          <a:p>
            <a:pPr algn="r"/>
            <a:r>
              <a:rPr lang="en-US" sz="1600" b="1" dirty="0" smtClean="0">
                <a:solidFill>
                  <a:srgbClr val="F05A28"/>
                </a:solidFill>
                <a:latin typeface="Bahnschrift SemiLight Condensed" panose="020B0502040204020203" pitchFamily="34" charset="0"/>
                <a:cs typeface="Arial" panose="020B0604020202020204" pitchFamily="34" charset="0"/>
              </a:rPr>
              <a:t> </a:t>
            </a:r>
            <a:endParaRPr lang="nl-NL" sz="2800" b="1" dirty="0">
              <a:solidFill>
                <a:srgbClr val="F05A28"/>
              </a:solidFill>
              <a:latin typeface="Bahnschrift SemiLight Condensed" panose="020B0502040204020203" pitchFamily="34" charset="0"/>
              <a:cs typeface="Arial" panose="020B0604020202020204" pitchFamily="34" charset="0"/>
            </a:endParaRPr>
          </a:p>
        </p:txBody>
      </p:sp>
      <p:sp>
        <p:nvSpPr>
          <p:cNvPr id="13" name="TextBox 12"/>
          <p:cNvSpPr txBox="1"/>
          <p:nvPr/>
        </p:nvSpPr>
        <p:spPr>
          <a:xfrm>
            <a:off x="8190079" y="802313"/>
            <a:ext cx="1497624" cy="1569660"/>
          </a:xfrm>
          <a:prstGeom prst="rect">
            <a:avLst/>
          </a:prstGeom>
          <a:solidFill>
            <a:schemeClr val="bg1"/>
          </a:solidFill>
        </p:spPr>
        <p:txBody>
          <a:bodyPr wrap="square" lIns="36000" rIns="36000" rtlCol="0">
            <a:spAutoFit/>
          </a:bodyPr>
          <a:lstStyle/>
          <a:p>
            <a:endParaRPr lang="en-US" sz="1600" b="1" dirty="0" smtClean="0">
              <a:solidFill>
                <a:schemeClr val="accent1">
                  <a:lumMod val="75000"/>
                </a:schemeClr>
              </a:solidFill>
              <a:latin typeface="Bahnschrift SemiLight Condensed" panose="020B0502040204020203" pitchFamily="34" charset="0"/>
              <a:cs typeface="Arial" panose="020B0604020202020204" pitchFamily="34" charset="0"/>
            </a:endParaRPr>
          </a:p>
          <a:p>
            <a:endParaRPr lang="en-US" sz="1600" b="1" dirty="0" smtClean="0">
              <a:solidFill>
                <a:schemeClr val="accent1">
                  <a:lumMod val="75000"/>
                </a:schemeClr>
              </a:solidFill>
              <a:latin typeface="Bahnschrift SemiLight Condensed" panose="020B0502040204020203" pitchFamily="34" charset="0"/>
              <a:cs typeface="Arial" panose="020B0604020202020204" pitchFamily="34" charset="0"/>
            </a:endParaRPr>
          </a:p>
          <a:p>
            <a:r>
              <a:rPr lang="en-US" sz="1600" b="1" dirty="0" smtClean="0">
                <a:solidFill>
                  <a:schemeClr val="accent1">
                    <a:lumMod val="75000"/>
                  </a:schemeClr>
                </a:solidFill>
                <a:latin typeface="Bahnschrift SemiLight Condensed" panose="020B0502040204020203" pitchFamily="34" charset="0"/>
                <a:cs typeface="Arial" panose="020B0604020202020204" pitchFamily="34" charset="0"/>
              </a:rPr>
              <a:t>Hoe past de </a:t>
            </a:r>
            <a:r>
              <a:rPr lang="en-US" sz="1600" b="1" dirty="0" err="1" smtClean="0">
                <a:solidFill>
                  <a:schemeClr val="accent1">
                    <a:lumMod val="75000"/>
                  </a:schemeClr>
                </a:solidFill>
                <a:latin typeface="Bahnschrift SemiLight Condensed" panose="020B0502040204020203" pitchFamily="34" charset="0"/>
                <a:cs typeface="Arial" panose="020B0604020202020204" pitchFamily="34" charset="0"/>
              </a:rPr>
              <a:t>interventie</a:t>
            </a:r>
            <a:r>
              <a:rPr lang="en-US" sz="1600" b="1" dirty="0" smtClean="0">
                <a:solidFill>
                  <a:schemeClr val="accent1">
                    <a:lumMod val="75000"/>
                  </a:schemeClr>
                </a:solidFill>
                <a:latin typeface="Bahnschrift SemiLight Condensed" panose="020B0502040204020203" pitchFamily="34" charset="0"/>
                <a:cs typeface="Arial" panose="020B0604020202020204" pitchFamily="34" charset="0"/>
              </a:rPr>
              <a:t> in het </a:t>
            </a:r>
            <a:r>
              <a:rPr lang="en-US" sz="1600" b="1" dirty="0" err="1" smtClean="0">
                <a:solidFill>
                  <a:schemeClr val="accent1">
                    <a:lumMod val="75000"/>
                  </a:schemeClr>
                </a:solidFill>
                <a:latin typeface="Bahnschrift SemiLight Condensed" panose="020B0502040204020203" pitchFamily="34" charset="0"/>
                <a:cs typeface="Arial" panose="020B0604020202020204" pitchFamily="34" charset="0"/>
              </a:rPr>
              <a:t>grotere</a:t>
            </a:r>
            <a:r>
              <a:rPr lang="en-US" sz="1600" b="1" dirty="0" smtClean="0">
                <a:solidFill>
                  <a:schemeClr val="accent1">
                    <a:lumMod val="75000"/>
                  </a:schemeClr>
                </a:solidFill>
                <a:latin typeface="Bahnschrift SemiLight Condensed" panose="020B0502040204020203" pitchFamily="34" charset="0"/>
                <a:cs typeface="Arial" panose="020B0604020202020204" pitchFamily="34" charset="0"/>
              </a:rPr>
              <a:t> </a:t>
            </a:r>
            <a:r>
              <a:rPr lang="en-US" sz="1600" b="1" dirty="0" err="1" smtClean="0">
                <a:solidFill>
                  <a:schemeClr val="accent1">
                    <a:lumMod val="75000"/>
                  </a:schemeClr>
                </a:solidFill>
                <a:latin typeface="Bahnschrift SemiLight Condensed" panose="020B0502040204020203" pitchFamily="34" charset="0"/>
                <a:cs typeface="Arial" panose="020B0604020202020204" pitchFamily="34" charset="0"/>
              </a:rPr>
              <a:t>geheel</a:t>
            </a:r>
            <a:r>
              <a:rPr lang="en-US" sz="1600" b="1" dirty="0" smtClean="0">
                <a:solidFill>
                  <a:schemeClr val="accent1">
                    <a:lumMod val="75000"/>
                  </a:schemeClr>
                </a:solidFill>
                <a:latin typeface="Bahnschrift SemiLight Condensed" panose="020B0502040204020203" pitchFamily="34" charset="0"/>
                <a:cs typeface="Arial" panose="020B0604020202020204" pitchFamily="34" charset="0"/>
              </a:rPr>
              <a:t>?</a:t>
            </a:r>
          </a:p>
          <a:p>
            <a:r>
              <a:rPr lang="en-US" sz="1600" b="1" dirty="0" smtClean="0">
                <a:solidFill>
                  <a:schemeClr val="accent1">
                    <a:lumMod val="75000"/>
                  </a:schemeClr>
                </a:solidFill>
                <a:latin typeface="Bahnschrift SemiLight Condensed" panose="020B0502040204020203" pitchFamily="34" charset="0"/>
                <a:cs typeface="Arial" panose="020B0604020202020204" pitchFamily="34" charset="0"/>
              </a:rPr>
              <a:t> </a:t>
            </a:r>
            <a:endParaRPr lang="nl-NL" sz="2800" b="1" dirty="0">
              <a:solidFill>
                <a:schemeClr val="accent1">
                  <a:lumMod val="75000"/>
                </a:schemeClr>
              </a:solidFill>
              <a:latin typeface="Bahnschrift SemiLight Condensed" panose="020B0502040204020203" pitchFamily="34" charset="0"/>
              <a:cs typeface="Arial" panose="020B0604020202020204" pitchFamily="34" charset="0"/>
            </a:endParaRPr>
          </a:p>
        </p:txBody>
      </p:sp>
      <p:sp>
        <p:nvSpPr>
          <p:cNvPr id="20" name="TextBox 19"/>
          <p:cNvSpPr txBox="1"/>
          <p:nvPr/>
        </p:nvSpPr>
        <p:spPr>
          <a:xfrm>
            <a:off x="9205837" y="2656801"/>
            <a:ext cx="1497624" cy="1569660"/>
          </a:xfrm>
          <a:prstGeom prst="rect">
            <a:avLst/>
          </a:prstGeom>
          <a:solidFill>
            <a:schemeClr val="bg1"/>
          </a:solidFill>
        </p:spPr>
        <p:txBody>
          <a:bodyPr wrap="square" lIns="36000" rIns="36000" rtlCol="0">
            <a:spAutoFit/>
          </a:bodyPr>
          <a:lstStyle/>
          <a:p>
            <a:endParaRPr lang="en-US" sz="1600" b="1" dirty="0" smtClean="0">
              <a:solidFill>
                <a:srgbClr val="E6AC08"/>
              </a:solidFill>
              <a:latin typeface="Bahnschrift SemiLight Condensed" panose="020B0502040204020203" pitchFamily="34" charset="0"/>
              <a:cs typeface="Arial" panose="020B0604020202020204" pitchFamily="34" charset="0"/>
            </a:endParaRPr>
          </a:p>
          <a:p>
            <a:r>
              <a:rPr lang="en-US" sz="1600" b="1" dirty="0" err="1" smtClean="0">
                <a:solidFill>
                  <a:srgbClr val="E6AC08"/>
                </a:solidFill>
                <a:latin typeface="Bahnschrift SemiLight Condensed" panose="020B0502040204020203" pitchFamily="34" charset="0"/>
                <a:cs typeface="Arial" panose="020B0604020202020204" pitchFamily="34" charset="0"/>
              </a:rPr>
              <a:t>Blijven</a:t>
            </a:r>
            <a:r>
              <a:rPr lang="en-US" sz="1600" b="1" dirty="0" smtClean="0">
                <a:solidFill>
                  <a:srgbClr val="E6AC08"/>
                </a:solidFill>
                <a:latin typeface="Bahnschrift SemiLight Condensed" panose="020B0502040204020203" pitchFamily="34" charset="0"/>
                <a:cs typeface="Arial" panose="020B0604020202020204" pitchFamily="34" charset="0"/>
              </a:rPr>
              <a:t> de </a:t>
            </a:r>
            <a:r>
              <a:rPr lang="en-US" sz="1600" b="1" dirty="0" err="1" smtClean="0">
                <a:solidFill>
                  <a:srgbClr val="E6AC08"/>
                </a:solidFill>
                <a:latin typeface="Bahnschrift SemiLight Condensed" panose="020B0502040204020203" pitchFamily="34" charset="0"/>
                <a:cs typeface="Arial" panose="020B0604020202020204" pitchFamily="34" charset="0"/>
              </a:rPr>
              <a:t>netto</a:t>
            </a:r>
            <a:r>
              <a:rPr lang="en-US" sz="1600" b="1" dirty="0" smtClean="0">
                <a:solidFill>
                  <a:srgbClr val="E6AC08"/>
                </a:solidFill>
                <a:latin typeface="Bahnschrift SemiLight Condensed" panose="020B0502040204020203" pitchFamily="34" charset="0"/>
                <a:cs typeface="Arial" panose="020B0604020202020204" pitchFamily="34" charset="0"/>
              </a:rPr>
              <a:t> </a:t>
            </a:r>
            <a:r>
              <a:rPr lang="en-US" sz="1600" b="1" dirty="0" err="1" smtClean="0">
                <a:solidFill>
                  <a:srgbClr val="E6AC08"/>
                </a:solidFill>
                <a:latin typeface="Bahnschrift SemiLight Condensed" panose="020B0502040204020203" pitchFamily="34" charset="0"/>
                <a:cs typeface="Arial" panose="020B0604020202020204" pitchFamily="34" charset="0"/>
              </a:rPr>
              <a:t>resultaten</a:t>
            </a:r>
            <a:r>
              <a:rPr lang="en-US" sz="1600" b="1" dirty="0" smtClean="0">
                <a:solidFill>
                  <a:srgbClr val="E6AC08"/>
                </a:solidFill>
                <a:latin typeface="Bahnschrift SemiLight Condensed" panose="020B0502040204020203" pitchFamily="34" charset="0"/>
                <a:cs typeface="Arial" panose="020B0604020202020204" pitchFamily="34" charset="0"/>
              </a:rPr>
              <a:t> op de </a:t>
            </a:r>
            <a:r>
              <a:rPr lang="en-US" sz="1600" b="1" dirty="0" err="1" smtClean="0">
                <a:solidFill>
                  <a:srgbClr val="E6AC08"/>
                </a:solidFill>
                <a:latin typeface="Bahnschrift SemiLight Condensed" panose="020B0502040204020203" pitchFamily="34" charset="0"/>
                <a:cs typeface="Arial" panose="020B0604020202020204" pitchFamily="34" charset="0"/>
              </a:rPr>
              <a:t>langere</a:t>
            </a:r>
            <a:r>
              <a:rPr lang="en-US" sz="1600" b="1" dirty="0" smtClean="0">
                <a:solidFill>
                  <a:srgbClr val="E6AC08"/>
                </a:solidFill>
                <a:latin typeface="Bahnschrift SemiLight Condensed" panose="020B0502040204020203" pitchFamily="34" charset="0"/>
                <a:cs typeface="Arial" panose="020B0604020202020204" pitchFamily="34" charset="0"/>
              </a:rPr>
              <a:t> </a:t>
            </a:r>
            <a:r>
              <a:rPr lang="en-US" sz="1600" b="1" dirty="0" err="1" smtClean="0">
                <a:solidFill>
                  <a:srgbClr val="E6AC08"/>
                </a:solidFill>
                <a:latin typeface="Bahnschrift SemiLight Condensed" panose="020B0502040204020203" pitchFamily="34" charset="0"/>
                <a:cs typeface="Arial" panose="020B0604020202020204" pitchFamily="34" charset="0"/>
              </a:rPr>
              <a:t>duur</a:t>
            </a:r>
            <a:r>
              <a:rPr lang="en-US" sz="1600" b="1" dirty="0" smtClean="0">
                <a:solidFill>
                  <a:srgbClr val="E6AC08"/>
                </a:solidFill>
                <a:latin typeface="Bahnschrift SemiLight Condensed" panose="020B0502040204020203" pitchFamily="34" charset="0"/>
                <a:cs typeface="Arial" panose="020B0604020202020204" pitchFamily="34" charset="0"/>
              </a:rPr>
              <a:t> </a:t>
            </a:r>
            <a:r>
              <a:rPr lang="en-US" sz="1600" b="1" dirty="0" err="1" smtClean="0">
                <a:solidFill>
                  <a:srgbClr val="E6AC08"/>
                </a:solidFill>
                <a:latin typeface="Bahnschrift SemiLight Condensed" panose="020B0502040204020203" pitchFamily="34" charset="0"/>
                <a:cs typeface="Arial" panose="020B0604020202020204" pitchFamily="34" charset="0"/>
              </a:rPr>
              <a:t>overeind</a:t>
            </a:r>
            <a:r>
              <a:rPr lang="en-US" sz="1600" b="1" dirty="0" smtClean="0">
                <a:solidFill>
                  <a:srgbClr val="E6AC08"/>
                </a:solidFill>
                <a:latin typeface="Bahnschrift SemiLight Condensed" panose="020B0502040204020203" pitchFamily="34" charset="0"/>
                <a:cs typeface="Arial" panose="020B0604020202020204" pitchFamily="34" charset="0"/>
              </a:rPr>
              <a:t>?</a:t>
            </a:r>
          </a:p>
          <a:p>
            <a:r>
              <a:rPr lang="en-US" sz="1600" b="1" dirty="0" smtClean="0">
                <a:solidFill>
                  <a:srgbClr val="E6AC08"/>
                </a:solidFill>
                <a:latin typeface="Bahnschrift SemiLight Condensed" panose="020B0502040204020203" pitchFamily="34" charset="0"/>
                <a:cs typeface="Arial" panose="020B0604020202020204" pitchFamily="34" charset="0"/>
              </a:rPr>
              <a:t> </a:t>
            </a:r>
            <a:endParaRPr lang="nl-NL" sz="2800" b="1" dirty="0">
              <a:solidFill>
                <a:srgbClr val="E6AC08"/>
              </a:solidFill>
              <a:latin typeface="Bahnschrift SemiLight Condensed" panose="020B0502040204020203" pitchFamily="34" charset="0"/>
              <a:cs typeface="Arial" panose="020B0604020202020204" pitchFamily="34" charset="0"/>
            </a:endParaRPr>
          </a:p>
        </p:txBody>
      </p:sp>
      <p:sp>
        <p:nvSpPr>
          <p:cNvPr id="21" name="TextBox 20"/>
          <p:cNvSpPr txBox="1"/>
          <p:nvPr/>
        </p:nvSpPr>
        <p:spPr>
          <a:xfrm>
            <a:off x="8161900" y="4630493"/>
            <a:ext cx="1099906" cy="1323439"/>
          </a:xfrm>
          <a:prstGeom prst="rect">
            <a:avLst/>
          </a:prstGeom>
          <a:solidFill>
            <a:schemeClr val="bg1"/>
          </a:solidFill>
        </p:spPr>
        <p:txBody>
          <a:bodyPr wrap="square" lIns="36000" rIns="36000" rtlCol="0">
            <a:spAutoFit/>
          </a:bodyPr>
          <a:lstStyle/>
          <a:p>
            <a:r>
              <a:rPr lang="en-US" sz="1600" b="1" dirty="0" smtClean="0">
                <a:solidFill>
                  <a:schemeClr val="tx1">
                    <a:lumMod val="75000"/>
                    <a:lumOff val="25000"/>
                  </a:schemeClr>
                </a:solidFill>
                <a:latin typeface="Bahnschrift SemiLight Condensed" panose="020B0502040204020203" pitchFamily="34" charset="0"/>
                <a:cs typeface="Arial" panose="020B0604020202020204" pitchFamily="34" charset="0"/>
              </a:rPr>
              <a:t>Hoe </a:t>
            </a:r>
            <a:r>
              <a:rPr lang="en-US" sz="1600" b="1" dirty="0" err="1" smtClean="0">
                <a:solidFill>
                  <a:schemeClr val="tx1">
                    <a:lumMod val="75000"/>
                    <a:lumOff val="25000"/>
                  </a:schemeClr>
                </a:solidFill>
                <a:latin typeface="Bahnschrift SemiLight Condensed" panose="020B0502040204020203" pitchFamily="34" charset="0"/>
                <a:cs typeface="Arial" panose="020B0604020202020204" pitchFamily="34" charset="0"/>
              </a:rPr>
              <a:t>doelmatig</a:t>
            </a:r>
            <a:r>
              <a:rPr lang="en-US" sz="1600" b="1" dirty="0" smtClean="0">
                <a:solidFill>
                  <a:schemeClr val="tx1">
                    <a:lumMod val="75000"/>
                    <a:lumOff val="25000"/>
                  </a:schemeClr>
                </a:solidFill>
                <a:latin typeface="Bahnschrift SemiLight Condensed" panose="020B0502040204020203" pitchFamily="34" charset="0"/>
                <a:cs typeface="Arial" panose="020B0604020202020204" pitchFamily="34" charset="0"/>
              </a:rPr>
              <a:t> </a:t>
            </a:r>
            <a:r>
              <a:rPr lang="en-US" sz="1600" b="1" dirty="0" err="1" smtClean="0">
                <a:solidFill>
                  <a:schemeClr val="tx1">
                    <a:lumMod val="75000"/>
                    <a:lumOff val="25000"/>
                  </a:schemeClr>
                </a:solidFill>
                <a:latin typeface="Bahnschrift SemiLight Condensed" panose="020B0502040204020203" pitchFamily="34" charset="0"/>
                <a:cs typeface="Arial" panose="020B0604020202020204" pitchFamily="34" charset="0"/>
              </a:rPr>
              <a:t>zijn</a:t>
            </a:r>
            <a:r>
              <a:rPr lang="en-US" sz="1600" b="1" dirty="0" smtClean="0">
                <a:solidFill>
                  <a:schemeClr val="tx1">
                    <a:lumMod val="75000"/>
                    <a:lumOff val="25000"/>
                  </a:schemeClr>
                </a:solidFill>
                <a:latin typeface="Bahnschrift SemiLight Condensed" panose="020B0502040204020203" pitchFamily="34" charset="0"/>
                <a:cs typeface="Arial" panose="020B0604020202020204" pitchFamily="34" charset="0"/>
              </a:rPr>
              <a:t> de </a:t>
            </a:r>
            <a:r>
              <a:rPr lang="en-US" sz="1600" b="1" dirty="0" err="1" smtClean="0">
                <a:solidFill>
                  <a:schemeClr val="tx1">
                    <a:lumMod val="75000"/>
                    <a:lumOff val="25000"/>
                  </a:schemeClr>
                </a:solidFill>
                <a:latin typeface="Bahnschrift SemiLight Condensed" panose="020B0502040204020203" pitchFamily="34" charset="0"/>
                <a:cs typeface="Arial" panose="020B0604020202020204" pitchFamily="34" charset="0"/>
              </a:rPr>
              <a:t>middelen</a:t>
            </a:r>
            <a:r>
              <a:rPr lang="en-US" sz="1600" b="1" dirty="0" smtClean="0">
                <a:solidFill>
                  <a:schemeClr val="tx1">
                    <a:lumMod val="75000"/>
                    <a:lumOff val="25000"/>
                  </a:schemeClr>
                </a:solidFill>
                <a:latin typeface="Bahnschrift SemiLight Condensed" panose="020B0502040204020203" pitchFamily="34" charset="0"/>
                <a:cs typeface="Arial" panose="020B0604020202020204" pitchFamily="34" charset="0"/>
              </a:rPr>
              <a:t> </a:t>
            </a:r>
            <a:r>
              <a:rPr lang="en-US" sz="1600" b="1" dirty="0" err="1" smtClean="0">
                <a:solidFill>
                  <a:schemeClr val="tx1">
                    <a:lumMod val="75000"/>
                    <a:lumOff val="25000"/>
                  </a:schemeClr>
                </a:solidFill>
                <a:latin typeface="Bahnschrift SemiLight Condensed" panose="020B0502040204020203" pitchFamily="34" charset="0"/>
                <a:cs typeface="Arial" panose="020B0604020202020204" pitchFamily="34" charset="0"/>
              </a:rPr>
              <a:t>gebruikt</a:t>
            </a:r>
            <a:r>
              <a:rPr lang="en-US" sz="1600" b="1" dirty="0" smtClean="0">
                <a:solidFill>
                  <a:schemeClr val="tx1">
                    <a:lumMod val="75000"/>
                    <a:lumOff val="25000"/>
                  </a:schemeClr>
                </a:solidFill>
                <a:latin typeface="Bahnschrift SemiLight Condensed" panose="020B0502040204020203" pitchFamily="34" charset="0"/>
                <a:cs typeface="Arial" panose="020B0604020202020204" pitchFamily="34" charset="0"/>
              </a:rPr>
              <a:t>? </a:t>
            </a:r>
          </a:p>
          <a:p>
            <a:r>
              <a:rPr lang="en-US" sz="1600" b="1" dirty="0" smtClean="0">
                <a:solidFill>
                  <a:schemeClr val="tx1">
                    <a:lumMod val="75000"/>
                    <a:lumOff val="25000"/>
                  </a:schemeClr>
                </a:solidFill>
                <a:latin typeface="Bahnschrift SemiLight Condensed" panose="020B0502040204020203" pitchFamily="34" charset="0"/>
                <a:cs typeface="Arial" panose="020B0604020202020204" pitchFamily="34" charset="0"/>
              </a:rPr>
              <a:t> </a:t>
            </a:r>
            <a:endParaRPr lang="nl-NL" sz="2800" b="1" dirty="0">
              <a:solidFill>
                <a:schemeClr val="tx1">
                  <a:lumMod val="75000"/>
                  <a:lumOff val="25000"/>
                </a:schemeClr>
              </a:solidFill>
              <a:latin typeface="Bahnschrift SemiLight Condensed" panose="020B0502040204020203" pitchFamily="34" charset="0"/>
              <a:cs typeface="Arial" panose="020B0604020202020204" pitchFamily="34" charset="0"/>
            </a:endParaRPr>
          </a:p>
        </p:txBody>
      </p:sp>
      <p:sp>
        <p:nvSpPr>
          <p:cNvPr id="23" name="TextBox 22"/>
          <p:cNvSpPr txBox="1"/>
          <p:nvPr/>
        </p:nvSpPr>
        <p:spPr>
          <a:xfrm>
            <a:off x="5169520" y="3014770"/>
            <a:ext cx="2170597" cy="954107"/>
          </a:xfrm>
          <a:prstGeom prst="rect">
            <a:avLst/>
          </a:prstGeom>
          <a:solidFill>
            <a:schemeClr val="bg1"/>
          </a:solidFill>
        </p:spPr>
        <p:txBody>
          <a:bodyPr wrap="square" lIns="36000" rIns="36000" rtlCol="0">
            <a:spAutoFit/>
          </a:bodyPr>
          <a:lstStyle/>
          <a:p>
            <a:pPr algn="ctr"/>
            <a:r>
              <a:rPr lang="en-US" sz="2800" b="1" dirty="0" smtClean="0">
                <a:solidFill>
                  <a:schemeClr val="tx1">
                    <a:lumMod val="85000"/>
                    <a:lumOff val="15000"/>
                  </a:schemeClr>
                </a:solidFill>
                <a:latin typeface="Arial" panose="020B0604020202020204" pitchFamily="34" charset="0"/>
                <a:cs typeface="Arial" panose="020B0604020202020204" pitchFamily="34" charset="0"/>
              </a:rPr>
              <a:t>EVALUATIE CRITERIA </a:t>
            </a:r>
            <a:endParaRPr lang="nl-NL" sz="4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4" name="TextBox 23"/>
          <p:cNvSpPr txBox="1"/>
          <p:nvPr/>
        </p:nvSpPr>
        <p:spPr>
          <a:xfrm>
            <a:off x="2120874" y="2734099"/>
            <a:ext cx="1147437" cy="1323439"/>
          </a:xfrm>
          <a:prstGeom prst="rect">
            <a:avLst/>
          </a:prstGeom>
          <a:solidFill>
            <a:schemeClr val="bg1"/>
          </a:solidFill>
        </p:spPr>
        <p:txBody>
          <a:bodyPr wrap="square" lIns="36000" rIns="36000" rtlCol="0">
            <a:spAutoFit/>
          </a:bodyPr>
          <a:lstStyle/>
          <a:p>
            <a:pPr algn="r"/>
            <a:endParaRPr lang="en-US" sz="1600" b="1" dirty="0" smtClean="0">
              <a:solidFill>
                <a:schemeClr val="accent4">
                  <a:lumMod val="50000"/>
                </a:schemeClr>
              </a:solidFill>
              <a:latin typeface="Bahnschrift SemiLight Condensed" panose="020B0502040204020203" pitchFamily="34" charset="0"/>
              <a:cs typeface="Arial" panose="020B0604020202020204" pitchFamily="34" charset="0"/>
            </a:endParaRPr>
          </a:p>
          <a:p>
            <a:pPr algn="r"/>
            <a:r>
              <a:rPr lang="en-US" sz="1600" b="1" dirty="0" smtClean="0">
                <a:solidFill>
                  <a:schemeClr val="accent4">
                    <a:lumMod val="50000"/>
                  </a:schemeClr>
                </a:solidFill>
                <a:latin typeface="Bahnschrift SemiLight Condensed" panose="020B0502040204020203" pitchFamily="34" charset="0"/>
                <a:cs typeface="Arial" panose="020B0604020202020204" pitchFamily="34" charset="0"/>
              </a:rPr>
              <a:t>Welk </a:t>
            </a:r>
            <a:r>
              <a:rPr lang="en-US" sz="1600" b="1" dirty="0" err="1" smtClean="0">
                <a:solidFill>
                  <a:schemeClr val="accent4">
                    <a:lumMod val="50000"/>
                  </a:schemeClr>
                </a:solidFill>
                <a:latin typeface="Bahnschrift SemiLight Condensed" panose="020B0502040204020203" pitchFamily="34" charset="0"/>
                <a:cs typeface="Arial" panose="020B0604020202020204" pitchFamily="34" charset="0"/>
              </a:rPr>
              <a:t>verschil</a:t>
            </a:r>
            <a:r>
              <a:rPr lang="en-US" sz="1600" b="1" dirty="0" smtClean="0">
                <a:solidFill>
                  <a:schemeClr val="accent4">
                    <a:lumMod val="50000"/>
                  </a:schemeClr>
                </a:solidFill>
                <a:latin typeface="Bahnschrift SemiLight Condensed" panose="020B0502040204020203" pitchFamily="34" charset="0"/>
                <a:cs typeface="Arial" panose="020B0604020202020204" pitchFamily="34" charset="0"/>
              </a:rPr>
              <a:t> </a:t>
            </a:r>
            <a:r>
              <a:rPr lang="en-US" sz="1600" b="1" dirty="0" err="1" smtClean="0">
                <a:solidFill>
                  <a:schemeClr val="accent4">
                    <a:lumMod val="50000"/>
                  </a:schemeClr>
                </a:solidFill>
                <a:latin typeface="Bahnschrift SemiLight Condensed" panose="020B0502040204020203" pitchFamily="34" charset="0"/>
                <a:cs typeface="Arial" panose="020B0604020202020204" pitchFamily="34" charset="0"/>
              </a:rPr>
              <a:t>maakt</a:t>
            </a:r>
            <a:r>
              <a:rPr lang="en-US" sz="1600" b="1" dirty="0" smtClean="0">
                <a:solidFill>
                  <a:schemeClr val="accent4">
                    <a:lumMod val="50000"/>
                  </a:schemeClr>
                </a:solidFill>
                <a:latin typeface="Bahnschrift SemiLight Condensed" panose="020B0502040204020203" pitchFamily="34" charset="0"/>
                <a:cs typeface="Arial" panose="020B0604020202020204" pitchFamily="34" charset="0"/>
              </a:rPr>
              <a:t> de </a:t>
            </a:r>
            <a:r>
              <a:rPr lang="en-US" sz="1600" b="1" dirty="0" err="1" smtClean="0">
                <a:solidFill>
                  <a:schemeClr val="accent4">
                    <a:lumMod val="50000"/>
                  </a:schemeClr>
                </a:solidFill>
                <a:latin typeface="Bahnschrift SemiLight Condensed" panose="020B0502040204020203" pitchFamily="34" charset="0"/>
                <a:cs typeface="Arial" panose="020B0604020202020204" pitchFamily="34" charset="0"/>
              </a:rPr>
              <a:t>interventie</a:t>
            </a:r>
            <a:r>
              <a:rPr lang="en-US" sz="1600" b="1" dirty="0" smtClean="0">
                <a:solidFill>
                  <a:schemeClr val="accent4">
                    <a:lumMod val="50000"/>
                  </a:schemeClr>
                </a:solidFill>
                <a:latin typeface="Bahnschrift SemiLight Condensed" panose="020B0502040204020203" pitchFamily="34" charset="0"/>
                <a:cs typeface="Arial" panose="020B0604020202020204" pitchFamily="34" charset="0"/>
              </a:rPr>
              <a:t>?</a:t>
            </a:r>
          </a:p>
          <a:p>
            <a:pPr algn="r"/>
            <a:r>
              <a:rPr lang="en-US" sz="1600" b="1" dirty="0" smtClean="0">
                <a:solidFill>
                  <a:schemeClr val="accent4">
                    <a:lumMod val="50000"/>
                  </a:schemeClr>
                </a:solidFill>
                <a:latin typeface="Bahnschrift SemiLight Condensed" panose="020B0502040204020203" pitchFamily="34" charset="0"/>
                <a:cs typeface="Arial" panose="020B0604020202020204" pitchFamily="34" charset="0"/>
              </a:rPr>
              <a:t>  </a:t>
            </a:r>
            <a:endParaRPr lang="nl-NL" sz="2800" b="1" dirty="0">
              <a:solidFill>
                <a:schemeClr val="accent4">
                  <a:lumMod val="50000"/>
                </a:schemeClr>
              </a:solidFill>
              <a:latin typeface="Bahnschrift SemiLight Condensed" panose="020B0502040204020203" pitchFamily="34" charset="0"/>
              <a:cs typeface="Arial" panose="020B0604020202020204" pitchFamily="34" charset="0"/>
            </a:endParaRPr>
          </a:p>
        </p:txBody>
      </p:sp>
      <p:sp>
        <p:nvSpPr>
          <p:cNvPr id="22" name="Rectangle 21"/>
          <p:cNvSpPr/>
          <p:nvPr/>
        </p:nvSpPr>
        <p:spPr>
          <a:xfrm>
            <a:off x="1242201" y="4884266"/>
            <a:ext cx="1757346" cy="461665"/>
          </a:xfrm>
          <a:prstGeom prst="rect">
            <a:avLst/>
          </a:prstGeom>
          <a:solidFill>
            <a:srgbClr val="FFFFFF">
              <a:alpha val="63922"/>
            </a:srgbClr>
          </a:solidFill>
        </p:spPr>
        <p:txBody>
          <a:bodyPr wrap="square">
            <a:spAutoFit/>
          </a:bodyPr>
          <a:lstStyle/>
          <a:p>
            <a:r>
              <a:rPr lang="en-US" sz="2400" b="1" dirty="0" smtClean="0">
                <a:solidFill>
                  <a:srgbClr val="54336F"/>
                </a:solidFill>
                <a:latin typeface="Calibri" panose="020F0502020204030204" pitchFamily="34" charset="0"/>
                <a:cs typeface="Calibri" panose="020F0502020204030204" pitchFamily="34" charset="0"/>
              </a:rPr>
              <a:t>RELEVANTIE</a:t>
            </a:r>
            <a:endParaRPr lang="en-GB" sz="2400" b="1" dirty="0">
              <a:solidFill>
                <a:srgbClr val="54336F"/>
              </a:solidFill>
              <a:latin typeface="Calibri" panose="020F0502020204030204" pitchFamily="34" charset="0"/>
              <a:cs typeface="Calibri" panose="020F0502020204030204" pitchFamily="34" charset="0"/>
            </a:endParaRPr>
          </a:p>
        </p:txBody>
      </p:sp>
      <p:sp>
        <p:nvSpPr>
          <p:cNvPr id="25" name="Rectangle 24"/>
          <p:cNvSpPr/>
          <p:nvPr/>
        </p:nvSpPr>
        <p:spPr>
          <a:xfrm>
            <a:off x="9573588" y="1455037"/>
            <a:ext cx="1809470" cy="461665"/>
          </a:xfrm>
          <a:prstGeom prst="rect">
            <a:avLst/>
          </a:prstGeom>
          <a:solidFill>
            <a:srgbClr val="FFFFFF">
              <a:alpha val="63922"/>
            </a:srgbClr>
          </a:solidFill>
        </p:spPr>
        <p:txBody>
          <a:bodyPr wrap="none">
            <a:spAutoFit/>
          </a:bodyPr>
          <a:lstStyle/>
          <a:p>
            <a:pPr algn="ctr"/>
            <a:r>
              <a:rPr lang="en-US" sz="2400" b="1" dirty="0" smtClean="0">
                <a:solidFill>
                  <a:srgbClr val="0070C0"/>
                </a:solidFill>
                <a:latin typeface="Calibri" panose="020F0502020204030204" pitchFamily="34" charset="0"/>
                <a:cs typeface="Calibri" panose="020F0502020204030204" pitchFamily="34" charset="0"/>
              </a:rPr>
              <a:t>COHERENTIE</a:t>
            </a:r>
            <a:endParaRPr lang="en-GB" sz="2400" b="1" dirty="0">
              <a:solidFill>
                <a:srgbClr val="0070C0"/>
              </a:solidFill>
              <a:latin typeface="Calibri" panose="020F0502020204030204" pitchFamily="34" charset="0"/>
              <a:cs typeface="Calibri" panose="020F0502020204030204" pitchFamily="34" charset="0"/>
            </a:endParaRPr>
          </a:p>
        </p:txBody>
      </p:sp>
      <p:sp>
        <p:nvSpPr>
          <p:cNvPr id="26" name="Rectangle 25"/>
          <p:cNvSpPr/>
          <p:nvPr/>
        </p:nvSpPr>
        <p:spPr>
          <a:xfrm>
            <a:off x="942790" y="1455036"/>
            <a:ext cx="1964191" cy="461665"/>
          </a:xfrm>
          <a:prstGeom prst="rect">
            <a:avLst/>
          </a:prstGeom>
          <a:solidFill>
            <a:srgbClr val="FFFFFF">
              <a:alpha val="63922"/>
            </a:srgbClr>
          </a:solidFill>
        </p:spPr>
        <p:txBody>
          <a:bodyPr wrap="none">
            <a:spAutoFit/>
          </a:bodyPr>
          <a:lstStyle/>
          <a:p>
            <a:pPr algn="ctr"/>
            <a:r>
              <a:rPr lang="en-US" sz="2400" b="1" dirty="0" smtClean="0">
                <a:solidFill>
                  <a:srgbClr val="CC3B0E"/>
                </a:solidFill>
                <a:latin typeface="Calibri" panose="020F0502020204030204" pitchFamily="34" charset="0"/>
                <a:cs typeface="Calibri" panose="020F0502020204030204" pitchFamily="34" charset="0"/>
              </a:rPr>
              <a:t>EFFECTIVITEIT</a:t>
            </a:r>
            <a:endParaRPr lang="en-GB" sz="2400" b="1" dirty="0">
              <a:solidFill>
                <a:srgbClr val="CC3B0E"/>
              </a:solidFill>
              <a:latin typeface="Calibri" panose="020F0502020204030204" pitchFamily="34" charset="0"/>
              <a:cs typeface="Calibri" panose="020F0502020204030204" pitchFamily="34" charset="0"/>
            </a:endParaRPr>
          </a:p>
        </p:txBody>
      </p:sp>
      <p:sp>
        <p:nvSpPr>
          <p:cNvPr id="27" name="Rectangle 26"/>
          <p:cNvSpPr/>
          <p:nvPr/>
        </p:nvSpPr>
        <p:spPr>
          <a:xfrm>
            <a:off x="9684555" y="4884265"/>
            <a:ext cx="1681871" cy="461665"/>
          </a:xfrm>
          <a:prstGeom prst="rect">
            <a:avLst/>
          </a:prstGeom>
          <a:solidFill>
            <a:srgbClr val="FFFFFF">
              <a:alpha val="63922"/>
            </a:srgbClr>
          </a:solidFill>
        </p:spPr>
        <p:txBody>
          <a:bodyPr wrap="none">
            <a:spAutoFit/>
          </a:bodyPr>
          <a:lstStyle/>
          <a:p>
            <a:pPr algn="ctr"/>
            <a:r>
              <a:rPr lang="en-US" sz="2400" b="1" dirty="0" smtClean="0">
                <a:solidFill>
                  <a:schemeClr val="tx1">
                    <a:lumMod val="65000"/>
                    <a:lumOff val="35000"/>
                  </a:schemeClr>
                </a:solidFill>
                <a:latin typeface="Calibri" panose="020F0502020204030204" pitchFamily="34" charset="0"/>
                <a:cs typeface="Calibri" panose="020F0502020204030204" pitchFamily="34" charset="0"/>
              </a:rPr>
              <a:t>EFFICIENTIE</a:t>
            </a:r>
            <a:endParaRPr lang="en-GB" sz="24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8" name="Rectangle 27"/>
          <p:cNvSpPr/>
          <p:nvPr/>
        </p:nvSpPr>
        <p:spPr>
          <a:xfrm>
            <a:off x="9412489" y="3884476"/>
            <a:ext cx="2359427" cy="461665"/>
          </a:xfrm>
          <a:prstGeom prst="rect">
            <a:avLst/>
          </a:prstGeom>
          <a:solidFill>
            <a:srgbClr val="FFFFFF">
              <a:alpha val="63922"/>
            </a:srgbClr>
          </a:solidFill>
        </p:spPr>
        <p:txBody>
          <a:bodyPr wrap="none">
            <a:spAutoFit/>
          </a:bodyPr>
          <a:lstStyle/>
          <a:p>
            <a:pPr algn="ctr"/>
            <a:r>
              <a:rPr lang="en-US" sz="2400" b="1" dirty="0" smtClean="0">
                <a:solidFill>
                  <a:srgbClr val="C8A700"/>
                </a:solidFill>
                <a:latin typeface="Calibri" panose="020F0502020204030204" pitchFamily="34" charset="0"/>
                <a:cs typeface="Calibri" panose="020F0502020204030204" pitchFamily="34" charset="0"/>
              </a:rPr>
              <a:t>DUURZAAMHEID</a:t>
            </a:r>
            <a:endParaRPr lang="en-GB" sz="2400" b="1" dirty="0">
              <a:solidFill>
                <a:srgbClr val="C8A700"/>
              </a:solidFill>
              <a:latin typeface="Calibri" panose="020F0502020204030204" pitchFamily="34" charset="0"/>
              <a:cs typeface="Calibri" panose="020F0502020204030204" pitchFamily="34" charset="0"/>
            </a:endParaRPr>
          </a:p>
        </p:txBody>
      </p:sp>
      <p:sp>
        <p:nvSpPr>
          <p:cNvPr id="29" name="Rectangle 28"/>
          <p:cNvSpPr/>
          <p:nvPr/>
        </p:nvSpPr>
        <p:spPr>
          <a:xfrm>
            <a:off x="942923" y="3169651"/>
            <a:ext cx="1177951" cy="461665"/>
          </a:xfrm>
          <a:prstGeom prst="rect">
            <a:avLst/>
          </a:prstGeom>
          <a:solidFill>
            <a:srgbClr val="FFFFFF">
              <a:alpha val="63922"/>
            </a:srgbClr>
          </a:solidFill>
        </p:spPr>
        <p:txBody>
          <a:bodyPr wrap="none">
            <a:spAutoFit/>
          </a:bodyPr>
          <a:lstStyle/>
          <a:p>
            <a:pPr algn="ctr"/>
            <a:r>
              <a:rPr lang="en-US" sz="2400" b="1" dirty="0" smtClean="0">
                <a:solidFill>
                  <a:schemeClr val="accent4">
                    <a:lumMod val="50000"/>
                  </a:schemeClr>
                </a:solidFill>
                <a:latin typeface="Calibri" panose="020F0502020204030204" pitchFamily="34" charset="0"/>
                <a:cs typeface="Calibri" panose="020F0502020204030204" pitchFamily="34" charset="0"/>
              </a:rPr>
              <a:t>IMPACT</a:t>
            </a:r>
            <a:endParaRPr lang="en-GB" sz="2400" b="1" dirty="0">
              <a:solidFill>
                <a:schemeClr val="accent4">
                  <a:lumMod val="50000"/>
                </a:schemeClr>
              </a:solidFill>
              <a:latin typeface="Calibri" panose="020F0502020204030204" pitchFamily="34" charset="0"/>
              <a:cs typeface="Calibri" panose="020F0502020204030204" pitchFamily="34" charset="0"/>
            </a:endParaRPr>
          </a:p>
        </p:txBody>
      </p:sp>
      <p:sp>
        <p:nvSpPr>
          <p:cNvPr id="30" name="TextBox 29"/>
          <p:cNvSpPr txBox="1"/>
          <p:nvPr/>
        </p:nvSpPr>
        <p:spPr>
          <a:xfrm>
            <a:off x="434866" y="202086"/>
            <a:ext cx="1717137" cy="1015663"/>
          </a:xfrm>
          <a:prstGeom prst="rect">
            <a:avLst/>
          </a:prstGeom>
          <a:noFill/>
        </p:spPr>
        <p:txBody>
          <a:bodyPr wrap="none" rtlCol="0">
            <a:spAutoFit/>
          </a:bodyPr>
          <a:lstStyle/>
          <a:p>
            <a:r>
              <a:rPr lang="en-US" sz="6000" b="1" dirty="0" smtClean="0"/>
              <a:t>2019</a:t>
            </a:r>
            <a:endParaRPr lang="nl-NL" sz="6000" b="1" dirty="0"/>
          </a:p>
        </p:txBody>
      </p:sp>
    </p:spTree>
    <p:extLst>
      <p:ext uri="{BB962C8B-B14F-4D97-AF65-F5344CB8AC3E}">
        <p14:creationId xmlns:p14="http://schemas.microsoft.com/office/powerpoint/2010/main" val="110319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665" y="289857"/>
            <a:ext cx="9036122" cy="5777905"/>
          </a:xfrm>
          <a:prstGeom prst="rect">
            <a:avLst/>
          </a:prstGeom>
        </p:spPr>
      </p:pic>
      <p:sp>
        <p:nvSpPr>
          <p:cNvPr id="6" name="Rectangle 5"/>
          <p:cNvSpPr/>
          <p:nvPr/>
        </p:nvSpPr>
        <p:spPr>
          <a:xfrm>
            <a:off x="1186665" y="1777429"/>
            <a:ext cx="9036122" cy="31849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WANNEER GEBRUIK JE WELKE CRITERIA</a:t>
            </a:r>
            <a:endParaRPr lang="nl-NL" b="1" dirty="0">
              <a:latin typeface="Arial" panose="020B0604020202020204" pitchFamily="34" charset="0"/>
              <a:cs typeface="Arial" panose="020B0604020202020204" pitchFamily="34" charset="0"/>
            </a:endParaRPr>
          </a:p>
        </p:txBody>
      </p:sp>
      <p:sp>
        <p:nvSpPr>
          <p:cNvPr id="7" name="TextBox 6"/>
          <p:cNvSpPr txBox="1"/>
          <p:nvPr/>
        </p:nvSpPr>
        <p:spPr>
          <a:xfrm>
            <a:off x="1148317" y="2095928"/>
            <a:ext cx="9032358" cy="830997"/>
          </a:xfrm>
          <a:prstGeom prst="rect">
            <a:avLst/>
          </a:prstGeom>
          <a:solidFill>
            <a:schemeClr val="bg1"/>
          </a:solidFill>
          <a:ln>
            <a:noFill/>
          </a:ln>
        </p:spPr>
        <p:txBody>
          <a:bodyPr wrap="square" rtlCol="0">
            <a:spAutoFit/>
          </a:bodyPr>
          <a:lstStyle/>
          <a:p>
            <a:pPr algn="ctr"/>
            <a:r>
              <a:rPr lang="en-US" sz="1600" dirty="0" smtClean="0">
                <a:latin typeface="Arial Narrow" panose="020B0606020202030204" pitchFamily="34" charset="0"/>
              </a:rPr>
              <a:t>In </a:t>
            </a:r>
            <a:r>
              <a:rPr lang="en-US" sz="1600" dirty="0" err="1" smtClean="0">
                <a:latin typeface="Arial Narrow" panose="020B0606020202030204" pitchFamily="34" charset="0"/>
              </a:rPr>
              <a:t>principe</a:t>
            </a:r>
            <a:r>
              <a:rPr lang="en-US" sz="1600" dirty="0" smtClean="0">
                <a:latin typeface="Arial Narrow" panose="020B0606020202030204" pitchFamily="34" charset="0"/>
              </a:rPr>
              <a:t> </a:t>
            </a:r>
            <a:r>
              <a:rPr lang="en-US" sz="1600" dirty="0" err="1" smtClean="0">
                <a:latin typeface="Arial Narrow" panose="020B0606020202030204" pitchFamily="34" charset="0"/>
              </a:rPr>
              <a:t>ga</a:t>
            </a:r>
            <a:r>
              <a:rPr lang="en-US" sz="1600" dirty="0" smtClean="0">
                <a:latin typeface="Arial Narrow" panose="020B0606020202030204" pitchFamily="34" charset="0"/>
              </a:rPr>
              <a:t> je </a:t>
            </a:r>
            <a:r>
              <a:rPr lang="en-US" sz="1600" dirty="0" err="1" smtClean="0">
                <a:latin typeface="Arial Narrow" panose="020B0606020202030204" pitchFamily="34" charset="0"/>
              </a:rPr>
              <a:t>bij</a:t>
            </a:r>
            <a:r>
              <a:rPr lang="en-US" sz="1600" dirty="0" smtClean="0">
                <a:latin typeface="Arial Narrow" panose="020B0606020202030204" pitchFamily="34" charset="0"/>
              </a:rPr>
              <a:t> </a:t>
            </a:r>
            <a:r>
              <a:rPr lang="en-US" sz="1600" dirty="0" err="1" smtClean="0">
                <a:latin typeface="Arial Narrow" panose="020B0606020202030204" pitchFamily="34" charset="0"/>
              </a:rPr>
              <a:t>een</a:t>
            </a:r>
            <a:r>
              <a:rPr lang="en-US" sz="1600" dirty="0" smtClean="0">
                <a:latin typeface="Arial Narrow" panose="020B0606020202030204" pitchFamily="34" charset="0"/>
              </a:rPr>
              <a:t> </a:t>
            </a:r>
            <a:r>
              <a:rPr lang="en-US" sz="1600" dirty="0" err="1" smtClean="0">
                <a:latin typeface="Arial Narrow" panose="020B0606020202030204" pitchFamily="34" charset="0"/>
              </a:rPr>
              <a:t>evaluatie</a:t>
            </a:r>
            <a:r>
              <a:rPr lang="en-US" sz="1600" dirty="0" smtClean="0">
                <a:latin typeface="Arial Narrow" panose="020B0606020202030204" pitchFamily="34" charset="0"/>
              </a:rPr>
              <a:t> </a:t>
            </a:r>
            <a:r>
              <a:rPr lang="en-US" sz="1600" dirty="0" err="1" smtClean="0">
                <a:latin typeface="Arial Narrow" panose="020B0606020202030204" pitchFamily="34" charset="0"/>
              </a:rPr>
              <a:t>uit</a:t>
            </a:r>
            <a:r>
              <a:rPr lang="en-US" sz="1600" dirty="0" smtClean="0">
                <a:latin typeface="Arial Narrow" panose="020B0606020202030204" pitchFamily="34" charset="0"/>
              </a:rPr>
              <a:t> van </a:t>
            </a:r>
            <a:r>
              <a:rPr lang="en-US" sz="1600" dirty="0" err="1" smtClean="0">
                <a:latin typeface="Arial Narrow" panose="020B0606020202030204" pitchFamily="34" charset="0"/>
              </a:rPr>
              <a:t>alle</a:t>
            </a:r>
            <a:r>
              <a:rPr lang="en-US" sz="1600" dirty="0" smtClean="0">
                <a:latin typeface="Arial Narrow" panose="020B0606020202030204" pitchFamily="34" charset="0"/>
              </a:rPr>
              <a:t> </a:t>
            </a:r>
            <a:r>
              <a:rPr lang="en-US" sz="1600" dirty="0" err="1" smtClean="0">
                <a:latin typeface="Arial Narrow" panose="020B0606020202030204" pitchFamily="34" charset="0"/>
              </a:rPr>
              <a:t>zes</a:t>
            </a:r>
            <a:r>
              <a:rPr lang="en-US" sz="1600" dirty="0" smtClean="0">
                <a:latin typeface="Arial Narrow" panose="020B0606020202030204" pitchFamily="34" charset="0"/>
              </a:rPr>
              <a:t> criteria. </a:t>
            </a:r>
          </a:p>
          <a:p>
            <a:pPr algn="ctr"/>
            <a:r>
              <a:rPr lang="en-US" sz="1600" dirty="0" err="1" smtClean="0">
                <a:latin typeface="Arial Narrow" panose="020B0606020202030204" pitchFamily="34" charset="0"/>
              </a:rPr>
              <a:t>Echter</a:t>
            </a:r>
            <a:r>
              <a:rPr lang="en-US" sz="1600" dirty="0" smtClean="0">
                <a:latin typeface="Arial Narrow" panose="020B0606020202030204" pitchFamily="34" charset="0"/>
              </a:rPr>
              <a:t>, </a:t>
            </a:r>
            <a:r>
              <a:rPr lang="en-US" sz="1600" dirty="0" err="1" smtClean="0">
                <a:latin typeface="Arial Narrow" panose="020B0606020202030204" pitchFamily="34" charset="0"/>
              </a:rPr>
              <a:t>afhankelijk</a:t>
            </a:r>
            <a:r>
              <a:rPr lang="en-US" sz="1600" dirty="0" smtClean="0">
                <a:latin typeface="Arial Narrow" panose="020B0606020202030204" pitchFamily="34" charset="0"/>
              </a:rPr>
              <a:t> van </a:t>
            </a:r>
            <a:r>
              <a:rPr lang="en-US" sz="1600" dirty="0" err="1" smtClean="0">
                <a:latin typeface="Arial Narrow" panose="020B0606020202030204" pitchFamily="34" charset="0"/>
              </a:rPr>
              <a:t>een</a:t>
            </a:r>
            <a:r>
              <a:rPr lang="en-US" sz="1600" dirty="0" smtClean="0">
                <a:latin typeface="Arial Narrow" panose="020B0606020202030204" pitchFamily="34" charset="0"/>
              </a:rPr>
              <a:t> </a:t>
            </a:r>
            <a:r>
              <a:rPr lang="en-US" sz="1600" dirty="0" err="1" smtClean="0">
                <a:latin typeface="Arial Narrow" panose="020B0606020202030204" pitchFamily="34" charset="0"/>
              </a:rPr>
              <a:t>aantal</a:t>
            </a:r>
            <a:r>
              <a:rPr lang="en-US" sz="1600" dirty="0" smtClean="0">
                <a:latin typeface="Arial Narrow" panose="020B0606020202030204" pitchFamily="34" charset="0"/>
              </a:rPr>
              <a:t> </a:t>
            </a:r>
            <a:r>
              <a:rPr lang="en-US" sz="1600" dirty="0" err="1" smtClean="0">
                <a:latin typeface="Arial Narrow" panose="020B0606020202030204" pitchFamily="34" charset="0"/>
              </a:rPr>
              <a:t>factoren</a:t>
            </a:r>
            <a:r>
              <a:rPr lang="en-US" sz="1600" dirty="0" smtClean="0">
                <a:latin typeface="Arial Narrow" panose="020B0606020202030204" pitchFamily="34" charset="0"/>
              </a:rPr>
              <a:t> </a:t>
            </a:r>
            <a:r>
              <a:rPr lang="en-US" sz="1600" dirty="0" err="1" smtClean="0">
                <a:latin typeface="Arial Narrow" panose="020B0606020202030204" pitchFamily="34" charset="0"/>
              </a:rPr>
              <a:t>zoals</a:t>
            </a:r>
            <a:r>
              <a:rPr lang="en-US" sz="1600" dirty="0" smtClean="0">
                <a:latin typeface="Arial Narrow" panose="020B0606020202030204" pitchFamily="34" charset="0"/>
              </a:rPr>
              <a:t> </a:t>
            </a:r>
            <a:r>
              <a:rPr lang="en-US" sz="1600" dirty="0" err="1" smtClean="0">
                <a:latin typeface="Arial Narrow" panose="020B0606020202030204" pitchFamily="34" charset="0"/>
              </a:rPr>
              <a:t>doelen</a:t>
            </a:r>
            <a:r>
              <a:rPr lang="en-US" sz="1600" dirty="0" smtClean="0">
                <a:latin typeface="Arial Narrow" panose="020B0606020202030204" pitchFamily="34" charset="0"/>
              </a:rPr>
              <a:t>, </a:t>
            </a:r>
            <a:r>
              <a:rPr lang="en-US" sz="1600" dirty="0" err="1" smtClean="0">
                <a:latin typeface="Arial Narrow" panose="020B0606020202030204" pitchFamily="34" charset="0"/>
              </a:rPr>
              <a:t>beperkingen</a:t>
            </a:r>
            <a:r>
              <a:rPr lang="en-US" sz="1600" dirty="0" smtClean="0">
                <a:latin typeface="Arial Narrow" panose="020B0606020202030204" pitchFamily="34" charset="0"/>
              </a:rPr>
              <a:t> </a:t>
            </a:r>
            <a:r>
              <a:rPr lang="en-US" sz="1600" dirty="0" err="1" smtClean="0">
                <a:latin typeface="Arial Narrow" panose="020B0606020202030204" pitchFamily="34" charset="0"/>
              </a:rPr>
              <a:t>en</a:t>
            </a:r>
            <a:r>
              <a:rPr lang="en-US" sz="1600" dirty="0" smtClean="0">
                <a:latin typeface="Arial Narrow" panose="020B0606020202030204" pitchFamily="34" charset="0"/>
              </a:rPr>
              <a:t> de context, </a:t>
            </a:r>
          </a:p>
          <a:p>
            <a:pPr algn="ctr"/>
            <a:r>
              <a:rPr lang="en-US" sz="1600" dirty="0" err="1" smtClean="0">
                <a:latin typeface="Arial Narrow" panose="020B0606020202030204" pitchFamily="34" charset="0"/>
              </a:rPr>
              <a:t>bepaal</a:t>
            </a:r>
            <a:r>
              <a:rPr lang="en-US" sz="1600" dirty="0" smtClean="0">
                <a:latin typeface="Arial Narrow" panose="020B0606020202030204" pitchFamily="34" charset="0"/>
              </a:rPr>
              <a:t> je per </a:t>
            </a:r>
            <a:r>
              <a:rPr lang="en-US" sz="1600" dirty="0" err="1" smtClean="0">
                <a:latin typeface="Arial Narrow" panose="020B0606020202030204" pitchFamily="34" charset="0"/>
              </a:rPr>
              <a:t>evaluatie</a:t>
            </a:r>
            <a:r>
              <a:rPr lang="en-US" sz="1600" dirty="0" smtClean="0">
                <a:latin typeface="Arial Narrow" panose="020B0606020202030204" pitchFamily="34" charset="0"/>
              </a:rPr>
              <a:t> wat de </a:t>
            </a:r>
            <a:r>
              <a:rPr lang="en-US" sz="1600" dirty="0" err="1" smtClean="0">
                <a:latin typeface="Arial Narrow" panose="020B0606020202030204" pitchFamily="34" charset="0"/>
              </a:rPr>
              <a:t>zwaarte</a:t>
            </a:r>
            <a:r>
              <a:rPr lang="en-US" sz="1600" dirty="0" smtClean="0">
                <a:latin typeface="Arial Narrow" panose="020B0606020202030204" pitchFamily="34" charset="0"/>
              </a:rPr>
              <a:t> is van elk </a:t>
            </a:r>
            <a:r>
              <a:rPr lang="en-US" sz="1600" dirty="0" err="1" smtClean="0">
                <a:latin typeface="Arial Narrow" panose="020B0606020202030204" pitchFamily="34" charset="0"/>
              </a:rPr>
              <a:t>criterium</a:t>
            </a:r>
            <a:r>
              <a:rPr lang="en-US" sz="1600" dirty="0" smtClean="0">
                <a:latin typeface="Arial Narrow" panose="020B0606020202030204" pitchFamily="34" charset="0"/>
              </a:rPr>
              <a:t>. </a:t>
            </a:r>
            <a:endParaRPr lang="nl-NL" sz="1600" dirty="0">
              <a:latin typeface="Arial Narrow" panose="020B0606020202030204" pitchFamily="34" charset="0"/>
            </a:endParaRPr>
          </a:p>
        </p:txBody>
      </p:sp>
      <p:sp>
        <p:nvSpPr>
          <p:cNvPr id="8" name="TextBox 7"/>
          <p:cNvSpPr txBox="1"/>
          <p:nvPr/>
        </p:nvSpPr>
        <p:spPr>
          <a:xfrm>
            <a:off x="1554116" y="4235733"/>
            <a:ext cx="548796" cy="261610"/>
          </a:xfrm>
          <a:prstGeom prst="rect">
            <a:avLst/>
          </a:prstGeom>
          <a:solidFill>
            <a:schemeClr val="bg1"/>
          </a:solidFill>
        </p:spPr>
        <p:txBody>
          <a:bodyPr wrap="none" lIns="36000" rIns="36000" rtlCol="0">
            <a:spAutoFit/>
          </a:bodyPr>
          <a:lstStyle/>
          <a:p>
            <a:r>
              <a:rPr lang="en-US" sz="1100" b="1" dirty="0" smtClean="0">
                <a:solidFill>
                  <a:srgbClr val="7030A0"/>
                </a:solidFill>
                <a:latin typeface="Gill Sans MT Condensed" panose="020B0506020104020203" pitchFamily="34" charset="0"/>
              </a:rPr>
              <a:t>RELEVANTIE</a:t>
            </a:r>
            <a:endParaRPr lang="nl-NL" b="1" dirty="0">
              <a:solidFill>
                <a:srgbClr val="7030A0"/>
              </a:solidFill>
              <a:latin typeface="Gill Sans MT Condensed" panose="020B0506020104020203" pitchFamily="34" charset="0"/>
            </a:endParaRPr>
          </a:p>
        </p:txBody>
      </p:sp>
      <p:sp>
        <p:nvSpPr>
          <p:cNvPr id="9" name="TextBox 8"/>
          <p:cNvSpPr txBox="1"/>
          <p:nvPr/>
        </p:nvSpPr>
        <p:spPr>
          <a:xfrm>
            <a:off x="3092141" y="4235733"/>
            <a:ext cx="576046" cy="261610"/>
          </a:xfrm>
          <a:prstGeom prst="rect">
            <a:avLst/>
          </a:prstGeom>
          <a:solidFill>
            <a:schemeClr val="bg1"/>
          </a:solidFill>
        </p:spPr>
        <p:txBody>
          <a:bodyPr wrap="none" lIns="36000" rIns="36000" rtlCol="0">
            <a:spAutoFit/>
          </a:bodyPr>
          <a:lstStyle/>
          <a:p>
            <a:r>
              <a:rPr lang="en-US" sz="1100" b="1" dirty="0" smtClean="0">
                <a:solidFill>
                  <a:schemeClr val="tx2">
                    <a:lumMod val="60000"/>
                    <a:lumOff val="40000"/>
                  </a:schemeClr>
                </a:solidFill>
                <a:latin typeface="Gill Sans MT Condensed" panose="020B0506020104020203" pitchFamily="34" charset="0"/>
              </a:rPr>
              <a:t>COHERENTIE</a:t>
            </a:r>
            <a:endParaRPr lang="nl-NL" b="1" dirty="0">
              <a:solidFill>
                <a:schemeClr val="tx2">
                  <a:lumMod val="60000"/>
                  <a:lumOff val="40000"/>
                </a:schemeClr>
              </a:solidFill>
              <a:latin typeface="Gill Sans MT Condensed" panose="020B0506020104020203" pitchFamily="34" charset="0"/>
            </a:endParaRPr>
          </a:p>
        </p:txBody>
      </p:sp>
      <p:sp>
        <p:nvSpPr>
          <p:cNvPr id="12" name="TextBox 11"/>
          <p:cNvSpPr txBox="1"/>
          <p:nvPr/>
        </p:nvSpPr>
        <p:spPr>
          <a:xfrm>
            <a:off x="4615380" y="4235733"/>
            <a:ext cx="627342" cy="261610"/>
          </a:xfrm>
          <a:prstGeom prst="rect">
            <a:avLst/>
          </a:prstGeom>
          <a:solidFill>
            <a:schemeClr val="bg1"/>
          </a:solidFill>
        </p:spPr>
        <p:txBody>
          <a:bodyPr wrap="none" lIns="36000" rIns="36000" rtlCol="0">
            <a:spAutoFit/>
          </a:bodyPr>
          <a:lstStyle/>
          <a:p>
            <a:r>
              <a:rPr lang="en-US" sz="1100" b="1" dirty="0" smtClean="0">
                <a:solidFill>
                  <a:srgbClr val="CE6802"/>
                </a:solidFill>
                <a:latin typeface="Gill Sans MT Condensed" panose="020B0506020104020203" pitchFamily="34" charset="0"/>
              </a:rPr>
              <a:t>EFFECTIVITEIT</a:t>
            </a:r>
            <a:endParaRPr lang="nl-NL" b="1" dirty="0">
              <a:solidFill>
                <a:srgbClr val="CE6802"/>
              </a:solidFill>
              <a:latin typeface="Gill Sans MT Condensed" panose="020B0506020104020203" pitchFamily="34" charset="0"/>
            </a:endParaRPr>
          </a:p>
        </p:txBody>
      </p:sp>
      <p:sp>
        <p:nvSpPr>
          <p:cNvPr id="13" name="TextBox 12"/>
          <p:cNvSpPr txBox="1"/>
          <p:nvPr/>
        </p:nvSpPr>
        <p:spPr>
          <a:xfrm>
            <a:off x="6206745" y="4241343"/>
            <a:ext cx="552002" cy="261610"/>
          </a:xfrm>
          <a:prstGeom prst="rect">
            <a:avLst/>
          </a:prstGeom>
          <a:solidFill>
            <a:schemeClr val="bg1"/>
          </a:solidFill>
        </p:spPr>
        <p:txBody>
          <a:bodyPr wrap="none" lIns="36000" rIns="36000" rtlCol="0">
            <a:spAutoFit/>
          </a:bodyPr>
          <a:lstStyle/>
          <a:p>
            <a:r>
              <a:rPr lang="en-US" sz="1100" b="1" dirty="0" smtClean="0">
                <a:solidFill>
                  <a:srgbClr val="996633"/>
                </a:solidFill>
                <a:latin typeface="Gill Sans MT Condensed" panose="020B0506020104020203" pitchFamily="34" charset="0"/>
              </a:rPr>
              <a:t>EFFICIENTIE</a:t>
            </a:r>
            <a:endParaRPr lang="nl-NL" b="1" dirty="0">
              <a:solidFill>
                <a:srgbClr val="996633"/>
              </a:solidFill>
              <a:latin typeface="Gill Sans MT Condensed" panose="020B0506020104020203" pitchFamily="34" charset="0"/>
            </a:endParaRPr>
          </a:p>
        </p:txBody>
      </p:sp>
      <p:sp>
        <p:nvSpPr>
          <p:cNvPr id="14" name="TextBox 13"/>
          <p:cNvSpPr txBox="1"/>
          <p:nvPr/>
        </p:nvSpPr>
        <p:spPr>
          <a:xfrm>
            <a:off x="7700330" y="4235733"/>
            <a:ext cx="701080" cy="261610"/>
          </a:xfrm>
          <a:prstGeom prst="rect">
            <a:avLst/>
          </a:prstGeom>
          <a:solidFill>
            <a:schemeClr val="bg1"/>
          </a:solidFill>
        </p:spPr>
        <p:txBody>
          <a:bodyPr wrap="none" lIns="36000" rIns="36000" rtlCol="0">
            <a:spAutoFit/>
          </a:bodyPr>
          <a:lstStyle/>
          <a:p>
            <a:r>
              <a:rPr lang="en-US" sz="1100" b="1" dirty="0" smtClean="0">
                <a:solidFill>
                  <a:srgbClr val="E6AC08"/>
                </a:solidFill>
                <a:latin typeface="Gill Sans MT Condensed" panose="020B0506020104020203" pitchFamily="34" charset="0"/>
              </a:rPr>
              <a:t>DUURZAAMHEID</a:t>
            </a:r>
            <a:endParaRPr lang="nl-NL" b="1" dirty="0">
              <a:solidFill>
                <a:srgbClr val="E6AC08"/>
              </a:solidFill>
              <a:latin typeface="Gill Sans MT Condensed" panose="020B0506020104020203" pitchFamily="34" charset="0"/>
            </a:endParaRPr>
          </a:p>
        </p:txBody>
      </p:sp>
      <p:sp>
        <p:nvSpPr>
          <p:cNvPr id="15" name="TextBox 14"/>
          <p:cNvSpPr txBox="1"/>
          <p:nvPr/>
        </p:nvSpPr>
        <p:spPr>
          <a:xfrm>
            <a:off x="1148317" y="5113655"/>
            <a:ext cx="1410680" cy="954107"/>
          </a:xfrm>
          <a:prstGeom prst="rect">
            <a:avLst/>
          </a:prstGeom>
          <a:solidFill>
            <a:schemeClr val="bg1"/>
          </a:solidFill>
          <a:ln>
            <a:noFill/>
          </a:ln>
        </p:spPr>
        <p:txBody>
          <a:bodyPr wrap="square" rtlCol="0">
            <a:spAutoFit/>
          </a:bodyPr>
          <a:lstStyle/>
          <a:p>
            <a:pPr algn="ctr"/>
            <a:r>
              <a:rPr lang="en-US" sz="1400" dirty="0" err="1" smtClean="0">
                <a:latin typeface="Arial Narrow" panose="020B0606020202030204" pitchFamily="34" charset="0"/>
              </a:rPr>
              <a:t>Intervenieer</a:t>
            </a:r>
            <a:r>
              <a:rPr lang="en-US" sz="1400" dirty="0" smtClean="0">
                <a:latin typeface="Arial Narrow" panose="020B0606020202030204" pitchFamily="34" charset="0"/>
              </a:rPr>
              <a:t> je in </a:t>
            </a:r>
            <a:r>
              <a:rPr lang="en-US" sz="1400" dirty="0" err="1" smtClean="0">
                <a:latin typeface="Arial Narrow" panose="020B0606020202030204" pitchFamily="34" charset="0"/>
              </a:rPr>
              <a:t>een</a:t>
            </a:r>
            <a:r>
              <a:rPr lang="en-US" sz="1400" dirty="0" smtClean="0">
                <a:latin typeface="Arial Narrow" panose="020B0606020202030204" pitchFamily="34" charset="0"/>
              </a:rPr>
              <a:t> </a:t>
            </a:r>
            <a:r>
              <a:rPr lang="en-US" sz="1400" dirty="0" err="1" smtClean="0">
                <a:latin typeface="Arial Narrow" panose="020B0606020202030204" pitchFamily="34" charset="0"/>
              </a:rPr>
              <a:t>complexe</a:t>
            </a:r>
            <a:r>
              <a:rPr lang="en-US" sz="1400" dirty="0" smtClean="0">
                <a:latin typeface="Arial Narrow" panose="020B0606020202030204" pitchFamily="34" charset="0"/>
              </a:rPr>
              <a:t> </a:t>
            </a:r>
            <a:r>
              <a:rPr lang="en-US" sz="1400" dirty="0" err="1" smtClean="0">
                <a:latin typeface="Arial Narrow" panose="020B0606020202030204" pitchFamily="34" charset="0"/>
              </a:rPr>
              <a:t>en</a:t>
            </a:r>
            <a:r>
              <a:rPr lang="en-US" sz="1400" dirty="0" smtClean="0">
                <a:latin typeface="Arial Narrow" panose="020B0606020202030204" pitchFamily="34" charset="0"/>
              </a:rPr>
              <a:t> </a:t>
            </a:r>
            <a:r>
              <a:rPr lang="en-US" sz="1400" dirty="0" err="1" smtClean="0">
                <a:latin typeface="Arial Narrow" panose="020B0606020202030204" pitchFamily="34" charset="0"/>
              </a:rPr>
              <a:t>gevoelige</a:t>
            </a:r>
            <a:r>
              <a:rPr lang="en-US" sz="1400" dirty="0" smtClean="0">
                <a:latin typeface="Arial Narrow" panose="020B0606020202030204" pitchFamily="34" charset="0"/>
              </a:rPr>
              <a:t> </a:t>
            </a:r>
            <a:r>
              <a:rPr lang="en-US" sz="1400" dirty="0" err="1" smtClean="0">
                <a:latin typeface="Arial Narrow" panose="020B0606020202030204" pitchFamily="34" charset="0"/>
              </a:rPr>
              <a:t>omgeving</a:t>
            </a:r>
            <a:r>
              <a:rPr lang="en-US" sz="1400" dirty="0" smtClean="0">
                <a:latin typeface="Arial Narrow" panose="020B0606020202030204" pitchFamily="34" charset="0"/>
              </a:rPr>
              <a:t>? </a:t>
            </a:r>
            <a:endParaRPr lang="nl-NL" sz="1400" dirty="0">
              <a:latin typeface="Arial Narrow" panose="020B0606020202030204" pitchFamily="34" charset="0"/>
            </a:endParaRPr>
          </a:p>
        </p:txBody>
      </p:sp>
      <p:sp>
        <p:nvSpPr>
          <p:cNvPr id="16" name="TextBox 15"/>
          <p:cNvSpPr txBox="1"/>
          <p:nvPr/>
        </p:nvSpPr>
        <p:spPr>
          <a:xfrm>
            <a:off x="2686340" y="5147315"/>
            <a:ext cx="1410680" cy="954107"/>
          </a:xfrm>
          <a:prstGeom prst="rect">
            <a:avLst/>
          </a:prstGeom>
          <a:solidFill>
            <a:schemeClr val="bg1"/>
          </a:solidFill>
          <a:ln>
            <a:noFill/>
          </a:ln>
        </p:spPr>
        <p:txBody>
          <a:bodyPr wrap="square" rtlCol="0">
            <a:spAutoFit/>
          </a:bodyPr>
          <a:lstStyle/>
          <a:p>
            <a:pPr algn="ctr"/>
            <a:r>
              <a:rPr lang="en-US" sz="1400" dirty="0" err="1" smtClean="0">
                <a:latin typeface="Arial Narrow" panose="020B0606020202030204" pitchFamily="34" charset="0"/>
              </a:rPr>
              <a:t>Intervenieer</a:t>
            </a:r>
            <a:r>
              <a:rPr lang="en-US" sz="1400" dirty="0" smtClean="0">
                <a:latin typeface="Arial Narrow" panose="020B0606020202030204" pitchFamily="34" charset="0"/>
              </a:rPr>
              <a:t> je in </a:t>
            </a:r>
            <a:r>
              <a:rPr lang="en-US" sz="1400" dirty="0" err="1" smtClean="0">
                <a:latin typeface="Arial Narrow" panose="020B0606020202030204" pitchFamily="34" charset="0"/>
              </a:rPr>
              <a:t>een</a:t>
            </a:r>
            <a:r>
              <a:rPr lang="en-US" sz="1400" dirty="0" smtClean="0">
                <a:latin typeface="Arial Narrow" panose="020B0606020202030204" pitchFamily="34" charset="0"/>
              </a:rPr>
              <a:t> </a:t>
            </a:r>
            <a:r>
              <a:rPr lang="en-US" sz="1400" dirty="0" err="1" smtClean="0">
                <a:latin typeface="Arial Narrow" panose="020B0606020202030204" pitchFamily="34" charset="0"/>
              </a:rPr>
              <a:t>overvolle</a:t>
            </a:r>
            <a:r>
              <a:rPr lang="en-US" sz="1400" dirty="0" smtClean="0">
                <a:latin typeface="Arial Narrow" panose="020B0606020202030204" pitchFamily="34" charset="0"/>
              </a:rPr>
              <a:t> </a:t>
            </a:r>
            <a:r>
              <a:rPr lang="en-US" sz="1400" dirty="0" err="1" smtClean="0">
                <a:latin typeface="Arial Narrow" panose="020B0606020202030204" pitchFamily="34" charset="0"/>
              </a:rPr>
              <a:t>institutionele</a:t>
            </a:r>
            <a:r>
              <a:rPr lang="en-US" sz="1400" dirty="0" smtClean="0">
                <a:latin typeface="Arial Narrow" panose="020B0606020202030204" pitchFamily="34" charset="0"/>
              </a:rPr>
              <a:t> </a:t>
            </a:r>
            <a:r>
              <a:rPr lang="en-US" sz="1400" dirty="0" err="1" smtClean="0">
                <a:latin typeface="Arial Narrow" panose="020B0606020202030204" pitchFamily="34" charset="0"/>
              </a:rPr>
              <a:t>omgeving</a:t>
            </a:r>
            <a:r>
              <a:rPr lang="en-US" sz="1400" dirty="0" smtClean="0">
                <a:latin typeface="Arial Narrow" panose="020B0606020202030204" pitchFamily="34" charset="0"/>
              </a:rPr>
              <a:t>? </a:t>
            </a:r>
            <a:endParaRPr lang="nl-NL" sz="1400" dirty="0">
              <a:latin typeface="Arial Narrow" panose="020B0606020202030204" pitchFamily="34" charset="0"/>
            </a:endParaRPr>
          </a:p>
        </p:txBody>
      </p:sp>
      <p:sp>
        <p:nvSpPr>
          <p:cNvPr id="17" name="TextBox 16"/>
          <p:cNvSpPr txBox="1"/>
          <p:nvPr/>
        </p:nvSpPr>
        <p:spPr>
          <a:xfrm>
            <a:off x="4223711" y="5098265"/>
            <a:ext cx="1410680" cy="1384995"/>
          </a:xfrm>
          <a:prstGeom prst="rect">
            <a:avLst/>
          </a:prstGeom>
          <a:solidFill>
            <a:schemeClr val="bg1"/>
          </a:solidFill>
          <a:ln>
            <a:noFill/>
          </a:ln>
        </p:spPr>
        <p:txBody>
          <a:bodyPr wrap="square" rtlCol="0">
            <a:spAutoFit/>
          </a:bodyPr>
          <a:lstStyle/>
          <a:p>
            <a:pPr algn="ctr"/>
            <a:r>
              <a:rPr lang="en-US" sz="1400" dirty="0" smtClean="0">
                <a:latin typeface="Arial Narrow" panose="020B0606020202030204" pitchFamily="34" charset="0"/>
              </a:rPr>
              <a:t>Moet de </a:t>
            </a:r>
            <a:r>
              <a:rPr lang="en-US" sz="1400" dirty="0" err="1" smtClean="0">
                <a:latin typeface="Arial Narrow" panose="020B0606020202030204" pitchFamily="34" charset="0"/>
              </a:rPr>
              <a:t>evaluatie</a:t>
            </a:r>
            <a:r>
              <a:rPr lang="en-US" sz="1400" dirty="0" smtClean="0">
                <a:latin typeface="Arial Narrow" panose="020B0606020202030204" pitchFamily="34" charset="0"/>
              </a:rPr>
              <a:t> </a:t>
            </a:r>
            <a:r>
              <a:rPr lang="en-US" sz="1400" dirty="0" err="1" smtClean="0">
                <a:latin typeface="Arial Narrow" panose="020B0606020202030204" pitchFamily="34" charset="0"/>
              </a:rPr>
              <a:t>meten</a:t>
            </a:r>
            <a:r>
              <a:rPr lang="en-US" sz="1400" dirty="0" smtClean="0">
                <a:latin typeface="Arial Narrow" panose="020B0606020202030204" pitchFamily="34" charset="0"/>
              </a:rPr>
              <a:t> in </a:t>
            </a:r>
            <a:r>
              <a:rPr lang="en-US" sz="1400" dirty="0" err="1" smtClean="0">
                <a:latin typeface="Arial Narrow" panose="020B0606020202030204" pitchFamily="34" charset="0"/>
              </a:rPr>
              <a:t>welke</a:t>
            </a:r>
            <a:r>
              <a:rPr lang="en-US" sz="1400" dirty="0" smtClean="0">
                <a:latin typeface="Arial Narrow" panose="020B0606020202030204" pitchFamily="34" charset="0"/>
              </a:rPr>
              <a:t> mate de </a:t>
            </a:r>
            <a:r>
              <a:rPr lang="en-US" sz="1400" dirty="0" err="1" smtClean="0">
                <a:latin typeface="Arial Narrow" panose="020B0606020202030204" pitchFamily="34" charset="0"/>
              </a:rPr>
              <a:t>doelstellingen</a:t>
            </a:r>
            <a:r>
              <a:rPr lang="en-US" sz="1400" dirty="0" smtClean="0">
                <a:latin typeface="Arial Narrow" panose="020B0606020202030204" pitchFamily="34" charset="0"/>
              </a:rPr>
              <a:t> van de </a:t>
            </a:r>
            <a:r>
              <a:rPr lang="en-US" sz="1400" dirty="0" err="1" smtClean="0">
                <a:latin typeface="Arial Narrow" panose="020B0606020202030204" pitchFamily="34" charset="0"/>
              </a:rPr>
              <a:t>interventie</a:t>
            </a:r>
            <a:r>
              <a:rPr lang="en-US" sz="1400" dirty="0" smtClean="0">
                <a:latin typeface="Arial Narrow" panose="020B0606020202030204" pitchFamily="34" charset="0"/>
              </a:rPr>
              <a:t> </a:t>
            </a:r>
            <a:r>
              <a:rPr lang="en-US" sz="1400" dirty="0" err="1" smtClean="0">
                <a:latin typeface="Arial Narrow" panose="020B0606020202030204" pitchFamily="34" charset="0"/>
              </a:rPr>
              <a:t>bereikt</a:t>
            </a:r>
            <a:r>
              <a:rPr lang="en-US" sz="1400" dirty="0" smtClean="0">
                <a:latin typeface="Arial Narrow" panose="020B0606020202030204" pitchFamily="34" charset="0"/>
              </a:rPr>
              <a:t> </a:t>
            </a:r>
            <a:r>
              <a:rPr lang="en-US" sz="1400" dirty="0" err="1" smtClean="0">
                <a:latin typeface="Arial Narrow" panose="020B0606020202030204" pitchFamily="34" charset="0"/>
              </a:rPr>
              <a:t>zijn</a:t>
            </a:r>
            <a:r>
              <a:rPr lang="en-US" sz="1400" dirty="0" smtClean="0">
                <a:latin typeface="Arial Narrow" panose="020B0606020202030204" pitchFamily="34" charset="0"/>
              </a:rPr>
              <a:t>? </a:t>
            </a:r>
            <a:endParaRPr lang="nl-NL" sz="1400" dirty="0">
              <a:latin typeface="Arial Narrow" panose="020B0606020202030204" pitchFamily="34" charset="0"/>
            </a:endParaRPr>
          </a:p>
        </p:txBody>
      </p:sp>
      <p:sp>
        <p:nvSpPr>
          <p:cNvPr id="18" name="TextBox 17"/>
          <p:cNvSpPr txBox="1"/>
          <p:nvPr/>
        </p:nvSpPr>
        <p:spPr>
          <a:xfrm>
            <a:off x="5760959" y="5113655"/>
            <a:ext cx="1410680" cy="1384995"/>
          </a:xfrm>
          <a:prstGeom prst="rect">
            <a:avLst/>
          </a:prstGeom>
          <a:solidFill>
            <a:schemeClr val="bg1"/>
          </a:solidFill>
          <a:ln>
            <a:noFill/>
          </a:ln>
        </p:spPr>
        <p:txBody>
          <a:bodyPr wrap="square" rtlCol="0">
            <a:spAutoFit/>
          </a:bodyPr>
          <a:lstStyle/>
          <a:p>
            <a:pPr algn="ctr"/>
            <a:r>
              <a:rPr lang="en-US" sz="1400" dirty="0" smtClean="0">
                <a:latin typeface="Arial Narrow" panose="020B0606020202030204" pitchFamily="34" charset="0"/>
              </a:rPr>
              <a:t>Is het </a:t>
            </a:r>
            <a:r>
              <a:rPr lang="en-US" sz="1400" dirty="0" err="1" smtClean="0">
                <a:latin typeface="Arial Narrow" panose="020B0606020202030204" pitchFamily="34" charset="0"/>
              </a:rPr>
              <a:t>waardevol</a:t>
            </a:r>
            <a:r>
              <a:rPr lang="en-US" sz="1400" dirty="0" smtClean="0">
                <a:latin typeface="Arial Narrow" panose="020B0606020202030204" pitchFamily="34" charset="0"/>
              </a:rPr>
              <a:t> om </a:t>
            </a:r>
            <a:r>
              <a:rPr lang="en-US" sz="1400" dirty="0" err="1" smtClean="0">
                <a:latin typeface="Arial Narrow" panose="020B0606020202030204" pitchFamily="34" charset="0"/>
              </a:rPr>
              <a:t>na</a:t>
            </a:r>
            <a:r>
              <a:rPr lang="en-US" sz="1400" dirty="0" smtClean="0">
                <a:latin typeface="Arial Narrow" panose="020B0606020202030204" pitchFamily="34" charset="0"/>
              </a:rPr>
              <a:t> </a:t>
            </a:r>
            <a:r>
              <a:rPr lang="en-US" sz="1400" dirty="0" err="1" smtClean="0">
                <a:latin typeface="Arial Narrow" panose="020B0606020202030204" pitchFamily="34" charset="0"/>
              </a:rPr>
              <a:t>te</a:t>
            </a:r>
            <a:r>
              <a:rPr lang="en-US" sz="1400" dirty="0" smtClean="0">
                <a:latin typeface="Arial Narrow" panose="020B0606020202030204" pitchFamily="34" charset="0"/>
              </a:rPr>
              <a:t> </a:t>
            </a:r>
            <a:r>
              <a:rPr lang="en-US" sz="1400" dirty="0" err="1" smtClean="0">
                <a:latin typeface="Arial Narrow" panose="020B0606020202030204" pitchFamily="34" charset="0"/>
              </a:rPr>
              <a:t>gaan</a:t>
            </a:r>
            <a:r>
              <a:rPr lang="en-US" sz="1400" dirty="0" smtClean="0">
                <a:latin typeface="Arial Narrow" panose="020B0606020202030204" pitchFamily="34" charset="0"/>
              </a:rPr>
              <a:t> hoe de </a:t>
            </a:r>
            <a:r>
              <a:rPr lang="en-US" sz="1400" dirty="0" err="1" smtClean="0">
                <a:latin typeface="Arial Narrow" panose="020B0606020202030204" pitchFamily="34" charset="0"/>
              </a:rPr>
              <a:t>financiele</a:t>
            </a:r>
            <a:r>
              <a:rPr lang="en-US" sz="1400" dirty="0" smtClean="0">
                <a:latin typeface="Arial Narrow" panose="020B0606020202030204" pitchFamily="34" charset="0"/>
              </a:rPr>
              <a:t> </a:t>
            </a:r>
            <a:r>
              <a:rPr lang="en-US" sz="1400" dirty="0" err="1" smtClean="0">
                <a:latin typeface="Arial Narrow" panose="020B0606020202030204" pitchFamily="34" charset="0"/>
              </a:rPr>
              <a:t>middelen</a:t>
            </a:r>
            <a:r>
              <a:rPr lang="en-US" sz="1400" dirty="0" smtClean="0">
                <a:latin typeface="Arial Narrow" panose="020B0606020202030204" pitchFamily="34" charset="0"/>
              </a:rPr>
              <a:t> </a:t>
            </a:r>
            <a:r>
              <a:rPr lang="en-US" sz="1400" dirty="0" err="1" smtClean="0">
                <a:latin typeface="Arial Narrow" panose="020B0606020202030204" pitchFamily="34" charset="0"/>
              </a:rPr>
              <a:t>voor</a:t>
            </a:r>
            <a:r>
              <a:rPr lang="en-US" sz="1400" dirty="0" smtClean="0">
                <a:latin typeface="Arial Narrow" panose="020B0606020202030204" pitchFamily="34" charset="0"/>
              </a:rPr>
              <a:t> de </a:t>
            </a:r>
            <a:r>
              <a:rPr lang="en-US" sz="1400" dirty="0" err="1" smtClean="0">
                <a:latin typeface="Arial Narrow" panose="020B0606020202030204" pitchFamily="34" charset="0"/>
              </a:rPr>
              <a:t>interventie</a:t>
            </a:r>
            <a:r>
              <a:rPr lang="en-US" sz="1400" dirty="0" smtClean="0">
                <a:latin typeface="Arial Narrow" panose="020B0606020202030204" pitchFamily="34" charset="0"/>
              </a:rPr>
              <a:t> </a:t>
            </a:r>
            <a:r>
              <a:rPr lang="en-US" sz="1400" dirty="0" err="1" smtClean="0">
                <a:latin typeface="Arial Narrow" panose="020B0606020202030204" pitchFamily="34" charset="0"/>
              </a:rPr>
              <a:t>zijn</a:t>
            </a:r>
            <a:r>
              <a:rPr lang="en-US" sz="1400" dirty="0" smtClean="0">
                <a:latin typeface="Arial Narrow" panose="020B0606020202030204" pitchFamily="34" charset="0"/>
              </a:rPr>
              <a:t> </a:t>
            </a:r>
            <a:r>
              <a:rPr lang="en-US" sz="1400" dirty="0" err="1" smtClean="0">
                <a:latin typeface="Arial Narrow" panose="020B0606020202030204" pitchFamily="34" charset="0"/>
              </a:rPr>
              <a:t>aangewend</a:t>
            </a:r>
            <a:r>
              <a:rPr lang="en-US" sz="1400" dirty="0" smtClean="0">
                <a:latin typeface="Arial Narrow" panose="020B0606020202030204" pitchFamily="34" charset="0"/>
              </a:rPr>
              <a:t>? </a:t>
            </a:r>
            <a:endParaRPr lang="nl-NL" sz="1400" dirty="0">
              <a:latin typeface="Arial Narrow" panose="020B0606020202030204" pitchFamily="34" charset="0"/>
            </a:endParaRPr>
          </a:p>
        </p:txBody>
      </p:sp>
      <p:sp>
        <p:nvSpPr>
          <p:cNvPr id="19" name="TextBox 18"/>
          <p:cNvSpPr txBox="1"/>
          <p:nvPr/>
        </p:nvSpPr>
        <p:spPr>
          <a:xfrm>
            <a:off x="8866344" y="5130866"/>
            <a:ext cx="1483011" cy="1384995"/>
          </a:xfrm>
          <a:prstGeom prst="rect">
            <a:avLst/>
          </a:prstGeom>
          <a:solidFill>
            <a:schemeClr val="bg1"/>
          </a:solidFill>
          <a:ln>
            <a:noFill/>
          </a:ln>
        </p:spPr>
        <p:txBody>
          <a:bodyPr wrap="square" rtlCol="0">
            <a:spAutoFit/>
          </a:bodyPr>
          <a:lstStyle/>
          <a:p>
            <a:pPr algn="ctr"/>
            <a:r>
              <a:rPr lang="en-US" sz="1400" dirty="0" smtClean="0">
                <a:latin typeface="Arial Narrow" panose="020B0606020202030204" pitchFamily="34" charset="0"/>
              </a:rPr>
              <a:t>Is het </a:t>
            </a:r>
            <a:r>
              <a:rPr lang="en-US" sz="1400" dirty="0" err="1" smtClean="0">
                <a:latin typeface="Arial Narrow" panose="020B0606020202030204" pitchFamily="34" charset="0"/>
              </a:rPr>
              <a:t>belangrijk</a:t>
            </a:r>
            <a:r>
              <a:rPr lang="en-US" sz="1400" dirty="0" smtClean="0">
                <a:latin typeface="Arial Narrow" panose="020B0606020202030204" pitchFamily="34" charset="0"/>
              </a:rPr>
              <a:t> om de </a:t>
            </a:r>
            <a:r>
              <a:rPr lang="en-US" sz="1400" dirty="0" err="1" smtClean="0">
                <a:latin typeface="Arial Narrow" panose="020B0606020202030204" pitchFamily="34" charset="0"/>
              </a:rPr>
              <a:t>bedoelde</a:t>
            </a:r>
            <a:r>
              <a:rPr lang="en-US" sz="1400" dirty="0" smtClean="0">
                <a:latin typeface="Arial Narrow" panose="020B0606020202030204" pitchFamily="34" charset="0"/>
              </a:rPr>
              <a:t> </a:t>
            </a:r>
            <a:r>
              <a:rPr lang="en-US" sz="1400" dirty="0" err="1" smtClean="0">
                <a:latin typeface="Arial Narrow" panose="020B0606020202030204" pitchFamily="34" charset="0"/>
              </a:rPr>
              <a:t>en</a:t>
            </a:r>
            <a:r>
              <a:rPr lang="en-US" sz="1400" dirty="0" smtClean="0">
                <a:latin typeface="Arial Narrow" panose="020B0606020202030204" pitchFamily="34" charset="0"/>
              </a:rPr>
              <a:t> </a:t>
            </a:r>
            <a:r>
              <a:rPr lang="en-US" sz="1400" dirty="0" err="1" smtClean="0">
                <a:latin typeface="Arial Narrow" panose="020B0606020202030204" pitchFamily="34" charset="0"/>
              </a:rPr>
              <a:t>onbedoelde</a:t>
            </a:r>
            <a:r>
              <a:rPr lang="en-US" sz="1400" dirty="0" smtClean="0">
                <a:latin typeface="Arial Narrow" panose="020B0606020202030204" pitchFamily="34" charset="0"/>
              </a:rPr>
              <a:t> </a:t>
            </a:r>
            <a:r>
              <a:rPr lang="en-US" sz="1400" dirty="0" err="1" smtClean="0">
                <a:latin typeface="Arial Narrow" panose="020B0606020202030204" pitchFamily="34" charset="0"/>
              </a:rPr>
              <a:t>effecten</a:t>
            </a:r>
            <a:r>
              <a:rPr lang="en-US" sz="1400" dirty="0" smtClean="0">
                <a:latin typeface="Arial Narrow" panose="020B0606020202030204" pitchFamily="34" charset="0"/>
              </a:rPr>
              <a:t> van de </a:t>
            </a:r>
            <a:r>
              <a:rPr lang="en-US" sz="1400" dirty="0" err="1" smtClean="0">
                <a:latin typeface="Arial Narrow" panose="020B0606020202030204" pitchFamily="34" charset="0"/>
              </a:rPr>
              <a:t>interventie</a:t>
            </a:r>
            <a:r>
              <a:rPr lang="en-US" sz="1400" dirty="0" smtClean="0">
                <a:latin typeface="Arial Narrow" panose="020B0606020202030204" pitchFamily="34" charset="0"/>
              </a:rPr>
              <a:t> vast </a:t>
            </a:r>
            <a:r>
              <a:rPr lang="en-US" sz="1400" dirty="0" err="1" smtClean="0">
                <a:latin typeface="Arial Narrow" panose="020B0606020202030204" pitchFamily="34" charset="0"/>
              </a:rPr>
              <a:t>te</a:t>
            </a:r>
            <a:r>
              <a:rPr lang="en-US" sz="1400" dirty="0" smtClean="0">
                <a:latin typeface="Arial Narrow" panose="020B0606020202030204" pitchFamily="34" charset="0"/>
              </a:rPr>
              <a:t> </a:t>
            </a:r>
            <a:r>
              <a:rPr lang="en-US" sz="1400" dirty="0" err="1" smtClean="0">
                <a:latin typeface="Arial Narrow" panose="020B0606020202030204" pitchFamily="34" charset="0"/>
              </a:rPr>
              <a:t>stellen</a:t>
            </a:r>
            <a:r>
              <a:rPr lang="en-US" sz="1400" dirty="0" smtClean="0">
                <a:latin typeface="Arial Narrow" panose="020B0606020202030204" pitchFamily="34" charset="0"/>
              </a:rPr>
              <a:t>? </a:t>
            </a:r>
            <a:endParaRPr lang="nl-NL" sz="1400" dirty="0">
              <a:latin typeface="Arial Narrow" panose="020B0606020202030204" pitchFamily="34" charset="0"/>
            </a:endParaRPr>
          </a:p>
        </p:txBody>
      </p:sp>
      <p:sp>
        <p:nvSpPr>
          <p:cNvPr id="20" name="TextBox 19"/>
          <p:cNvSpPr txBox="1"/>
          <p:nvPr/>
        </p:nvSpPr>
        <p:spPr>
          <a:xfrm>
            <a:off x="7209987" y="5147315"/>
            <a:ext cx="1604413" cy="1169551"/>
          </a:xfrm>
          <a:prstGeom prst="rect">
            <a:avLst/>
          </a:prstGeom>
          <a:solidFill>
            <a:schemeClr val="bg1"/>
          </a:solidFill>
          <a:ln>
            <a:noFill/>
          </a:ln>
        </p:spPr>
        <p:txBody>
          <a:bodyPr wrap="square" rtlCol="0">
            <a:spAutoFit/>
          </a:bodyPr>
          <a:lstStyle/>
          <a:p>
            <a:pPr algn="ctr"/>
            <a:r>
              <a:rPr lang="en-US" sz="1400" dirty="0" smtClean="0">
                <a:latin typeface="Arial Narrow" panose="020B0606020202030204" pitchFamily="34" charset="0"/>
              </a:rPr>
              <a:t>Is </a:t>
            </a:r>
            <a:r>
              <a:rPr lang="en-US" sz="1400" dirty="0" err="1" smtClean="0">
                <a:latin typeface="Arial Narrow" panose="020B0606020202030204" pitchFamily="34" charset="0"/>
              </a:rPr>
              <a:t>na</a:t>
            </a:r>
            <a:r>
              <a:rPr lang="en-US" sz="1400" dirty="0" smtClean="0">
                <a:latin typeface="Arial Narrow" panose="020B0606020202030204" pitchFamily="34" charset="0"/>
              </a:rPr>
              <a:t> </a:t>
            </a:r>
            <a:r>
              <a:rPr lang="en-US" sz="1400" dirty="0" err="1" smtClean="0">
                <a:latin typeface="Arial Narrow" panose="020B0606020202030204" pitchFamily="34" charset="0"/>
              </a:rPr>
              <a:t>te</a:t>
            </a:r>
            <a:r>
              <a:rPr lang="en-US" sz="1400" dirty="0" smtClean="0">
                <a:latin typeface="Arial Narrow" panose="020B0606020202030204" pitchFamily="34" charset="0"/>
              </a:rPr>
              <a:t> </a:t>
            </a:r>
            <a:r>
              <a:rPr lang="en-US" sz="1400" dirty="0" err="1" smtClean="0">
                <a:latin typeface="Arial Narrow" panose="020B0606020202030204" pitchFamily="34" charset="0"/>
              </a:rPr>
              <a:t>gaan</a:t>
            </a:r>
            <a:r>
              <a:rPr lang="en-US" sz="1400" dirty="0" smtClean="0">
                <a:latin typeface="Arial Narrow" panose="020B0606020202030204" pitchFamily="34" charset="0"/>
              </a:rPr>
              <a:t> of de </a:t>
            </a:r>
            <a:r>
              <a:rPr lang="en-US" sz="1400" dirty="0" err="1" smtClean="0">
                <a:latin typeface="Arial Narrow" panose="020B0606020202030204" pitchFamily="34" charset="0"/>
              </a:rPr>
              <a:t>effecten</a:t>
            </a:r>
            <a:r>
              <a:rPr lang="en-US" sz="1400" dirty="0" smtClean="0">
                <a:latin typeface="Arial Narrow" panose="020B0606020202030204" pitchFamily="34" charset="0"/>
              </a:rPr>
              <a:t> van de </a:t>
            </a:r>
            <a:r>
              <a:rPr lang="en-US" sz="1400" dirty="0" err="1" smtClean="0">
                <a:latin typeface="Arial Narrow" panose="020B0606020202030204" pitchFamily="34" charset="0"/>
              </a:rPr>
              <a:t>interventie</a:t>
            </a:r>
            <a:r>
              <a:rPr lang="en-US" sz="1400" dirty="0" smtClean="0">
                <a:latin typeface="Arial Narrow" panose="020B0606020202030204" pitchFamily="34" charset="0"/>
              </a:rPr>
              <a:t> </a:t>
            </a:r>
            <a:r>
              <a:rPr lang="en-US" sz="1400" dirty="0" err="1" smtClean="0">
                <a:latin typeface="Arial Narrow" panose="020B0606020202030204" pitchFamily="34" charset="0"/>
              </a:rPr>
              <a:t>ook</a:t>
            </a:r>
            <a:r>
              <a:rPr lang="en-US" sz="1400" dirty="0" smtClean="0">
                <a:latin typeface="Arial Narrow" panose="020B0606020202030204" pitchFamily="34" charset="0"/>
              </a:rPr>
              <a:t> </a:t>
            </a:r>
            <a:r>
              <a:rPr lang="en-US" sz="1400" dirty="0" err="1" smtClean="0">
                <a:latin typeface="Arial Narrow" panose="020B0606020202030204" pitchFamily="34" charset="0"/>
              </a:rPr>
              <a:t>na</a:t>
            </a:r>
            <a:r>
              <a:rPr lang="en-US" sz="1400" dirty="0">
                <a:latin typeface="Arial Narrow" panose="020B0606020202030204" pitchFamily="34" charset="0"/>
              </a:rPr>
              <a:t> </a:t>
            </a:r>
            <a:r>
              <a:rPr lang="en-US" sz="1400" dirty="0" err="1" smtClean="0">
                <a:latin typeface="Arial Narrow" panose="020B0606020202030204" pitchFamily="34" charset="0"/>
              </a:rPr>
              <a:t>afloop</a:t>
            </a:r>
            <a:r>
              <a:rPr lang="en-US" sz="1400" dirty="0" smtClean="0">
                <a:latin typeface="Arial Narrow" panose="020B0606020202030204" pitchFamily="34" charset="0"/>
              </a:rPr>
              <a:t> </a:t>
            </a:r>
            <a:r>
              <a:rPr lang="en-US" sz="1400" dirty="0" err="1" smtClean="0">
                <a:latin typeface="Arial Narrow" panose="020B0606020202030204" pitchFamily="34" charset="0"/>
              </a:rPr>
              <a:t>ervan</a:t>
            </a:r>
            <a:r>
              <a:rPr lang="en-US" sz="1400" dirty="0" smtClean="0">
                <a:latin typeface="Arial Narrow" panose="020B0606020202030204" pitchFamily="34" charset="0"/>
              </a:rPr>
              <a:t> </a:t>
            </a:r>
            <a:r>
              <a:rPr lang="en-US" sz="1400" dirty="0" err="1" smtClean="0">
                <a:latin typeface="Arial Narrow" panose="020B0606020202030204" pitchFamily="34" charset="0"/>
              </a:rPr>
              <a:t>blijven</a:t>
            </a:r>
            <a:r>
              <a:rPr lang="en-US" sz="1400" dirty="0" smtClean="0">
                <a:latin typeface="Arial Narrow" panose="020B0606020202030204" pitchFamily="34" charset="0"/>
              </a:rPr>
              <a:t> </a:t>
            </a:r>
            <a:r>
              <a:rPr lang="en-US" sz="1400" dirty="0" err="1" smtClean="0">
                <a:latin typeface="Arial Narrow" panose="020B0606020202030204" pitchFamily="34" charset="0"/>
              </a:rPr>
              <a:t>voortduren</a:t>
            </a:r>
            <a:r>
              <a:rPr lang="en-US" sz="1400" dirty="0" smtClean="0">
                <a:latin typeface="Arial Narrow" panose="020B0606020202030204" pitchFamily="34" charset="0"/>
              </a:rPr>
              <a:t>? </a:t>
            </a:r>
            <a:endParaRPr lang="nl-NL" sz="1400" dirty="0">
              <a:latin typeface="Arial Narrow" panose="020B0606020202030204" pitchFamily="34" charset="0"/>
            </a:endParaRPr>
          </a:p>
        </p:txBody>
      </p:sp>
      <p:sp>
        <p:nvSpPr>
          <p:cNvPr id="21" name="TextBox 20"/>
          <p:cNvSpPr txBox="1"/>
          <p:nvPr/>
        </p:nvSpPr>
        <p:spPr>
          <a:xfrm>
            <a:off x="9216355" y="4235733"/>
            <a:ext cx="683448" cy="261610"/>
          </a:xfrm>
          <a:prstGeom prst="rect">
            <a:avLst/>
          </a:prstGeom>
          <a:solidFill>
            <a:schemeClr val="bg1"/>
          </a:solidFill>
        </p:spPr>
        <p:txBody>
          <a:bodyPr wrap="none" lIns="36000" rIns="36000" rtlCol="0">
            <a:spAutoFit/>
          </a:bodyPr>
          <a:lstStyle/>
          <a:p>
            <a:r>
              <a:rPr lang="en-US" sz="1100" b="1" dirty="0" smtClean="0">
                <a:solidFill>
                  <a:schemeClr val="accent5">
                    <a:lumMod val="50000"/>
                  </a:schemeClr>
                </a:solidFill>
                <a:latin typeface="Gill Sans MT Condensed" panose="020B0506020104020203" pitchFamily="34" charset="0"/>
              </a:rPr>
              <a:t>   IMPACT    </a:t>
            </a:r>
            <a:endParaRPr lang="nl-NL" b="1" dirty="0">
              <a:solidFill>
                <a:schemeClr val="accent5">
                  <a:lumMod val="50000"/>
                </a:schemeClr>
              </a:solidFill>
              <a:latin typeface="Gill Sans MT Condensed" panose="020B0506020104020203" pitchFamily="34" charset="0"/>
            </a:endParaRPr>
          </a:p>
        </p:txBody>
      </p:sp>
    </p:spTree>
    <p:extLst>
      <p:ext uri="{BB962C8B-B14F-4D97-AF65-F5344CB8AC3E}">
        <p14:creationId xmlns:p14="http://schemas.microsoft.com/office/powerpoint/2010/main" val="229067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duotone>
              <a:prstClr val="black"/>
              <a:srgbClr val="7030A0">
                <a:tint val="45000"/>
                <a:satMod val="400000"/>
              </a:srgbClr>
            </a:duotone>
          </a:blip>
          <a:srcRect l="-1" t="17379" r="-191" b="-1"/>
          <a:stretch/>
        </p:blipFill>
        <p:spPr>
          <a:xfrm>
            <a:off x="1" y="-12700"/>
            <a:ext cx="12179300" cy="6870700"/>
          </a:xfrm>
          <a:prstGeom prst="rect">
            <a:avLst/>
          </a:prstGeom>
        </p:spPr>
      </p:pic>
      <p:sp>
        <p:nvSpPr>
          <p:cNvPr id="6" name="Rectangle 5"/>
          <p:cNvSpPr/>
          <p:nvPr/>
        </p:nvSpPr>
        <p:spPr>
          <a:xfrm>
            <a:off x="4054185" y="1066262"/>
            <a:ext cx="4083628" cy="1015663"/>
          </a:xfrm>
          <a:prstGeom prst="rect">
            <a:avLst/>
          </a:prstGeom>
          <a:solidFill>
            <a:srgbClr val="FFFFFF">
              <a:alpha val="63922"/>
            </a:srgbClr>
          </a:solidFill>
        </p:spPr>
        <p:txBody>
          <a:bodyPr wrap="square">
            <a:spAutoFit/>
          </a:bodyPr>
          <a:lstStyle/>
          <a:p>
            <a:r>
              <a:rPr lang="en-US" sz="6000" b="1" dirty="0" smtClean="0">
                <a:solidFill>
                  <a:srgbClr val="54336F"/>
                </a:solidFill>
                <a:latin typeface="Calibri" panose="020F0502020204030204" pitchFamily="34" charset="0"/>
                <a:cs typeface="Calibri" panose="020F0502020204030204" pitchFamily="34" charset="0"/>
              </a:rPr>
              <a:t>RELEVANTIE</a:t>
            </a:r>
            <a:endParaRPr lang="en-GB" sz="6000" b="1" dirty="0">
              <a:solidFill>
                <a:srgbClr val="54336F"/>
              </a:solidFill>
              <a:latin typeface="Calibri" panose="020F0502020204030204" pitchFamily="34" charset="0"/>
              <a:cs typeface="Calibri" panose="020F0502020204030204" pitchFamily="34" charset="0"/>
            </a:endParaRPr>
          </a:p>
        </p:txBody>
      </p:sp>
      <p:sp>
        <p:nvSpPr>
          <p:cNvPr id="3" name="Rectangle 2"/>
          <p:cNvSpPr/>
          <p:nvPr/>
        </p:nvSpPr>
        <p:spPr>
          <a:xfrm>
            <a:off x="0" y="5179512"/>
            <a:ext cx="12192000" cy="1678488"/>
          </a:xfrm>
          <a:prstGeom prst="rect">
            <a:avLst/>
          </a:prstGeom>
          <a:solidFill>
            <a:srgbClr val="543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95000"/>
                </a:schemeClr>
              </a:solidFill>
            </a:endParaRPr>
          </a:p>
        </p:txBody>
      </p:sp>
      <p:sp>
        <p:nvSpPr>
          <p:cNvPr id="7" name="Rectangle 6"/>
          <p:cNvSpPr/>
          <p:nvPr/>
        </p:nvSpPr>
        <p:spPr>
          <a:xfrm>
            <a:off x="0" y="5226969"/>
            <a:ext cx="12191999" cy="1588127"/>
          </a:xfrm>
          <a:prstGeom prst="rect">
            <a:avLst/>
          </a:prstGeom>
          <a:noFill/>
        </p:spPr>
        <p:txBody>
          <a:bodyPr wrap="square">
            <a:spAutoFit/>
          </a:bodyPr>
          <a:lstStyle/>
          <a:p>
            <a:pPr lvl="0" algn="ctr" defTabSz="889000">
              <a:lnSpc>
                <a:spcPct val="90000"/>
              </a:lnSpc>
              <a:spcBef>
                <a:spcPct val="0"/>
              </a:spcBef>
              <a:spcAft>
                <a:spcPct val="35000"/>
              </a:spcAft>
            </a:pP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Leidt</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a:t>
            </a: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interventie</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tot </a:t>
            </a: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belangrijke</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uitkomsten</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GB" sz="5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64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0000"/>
              </a:lnSpc>
              <a:spcBef>
                <a:spcPts val="0"/>
              </a:spcBef>
            </a:pPr>
            <a:r>
              <a:rPr lang="en-US" sz="6000" b="1" spc="0" dirty="0" smtClean="0">
                <a:solidFill>
                  <a:srgbClr val="54336F"/>
                </a:solidFill>
                <a:latin typeface="Calibri" panose="020F0502020204030204" pitchFamily="34" charset="0"/>
                <a:ea typeface="+mn-ea"/>
                <a:cs typeface="Calibri" panose="020F0502020204030204" pitchFamily="34" charset="0"/>
              </a:rPr>
              <a:t>RELEVANTIE</a:t>
            </a:r>
            <a:endParaRPr lang="en-GB" dirty="0"/>
          </a:p>
        </p:txBody>
      </p:sp>
      <p:sp>
        <p:nvSpPr>
          <p:cNvPr id="3" name="Content Placeholder 2"/>
          <p:cNvSpPr>
            <a:spLocks noGrp="1"/>
          </p:cNvSpPr>
          <p:nvPr>
            <p:ph idx="1"/>
          </p:nvPr>
        </p:nvSpPr>
        <p:spPr>
          <a:xfrm>
            <a:off x="676656" y="2499736"/>
            <a:ext cx="10753725" cy="3766185"/>
          </a:xfrm>
        </p:spPr>
        <p:txBody>
          <a:bodyPr>
            <a:normAutofit/>
          </a:bodyPr>
          <a:lstStyle/>
          <a:p>
            <a:pPr algn="just"/>
            <a:r>
              <a:rPr lang="nl-NL" dirty="0" smtClean="0"/>
              <a:t>De mate waarin de doelen en het ontwerp van de interventie beantwoorden aan </a:t>
            </a:r>
            <a:r>
              <a:rPr lang="nl-NL" i="1" dirty="0" smtClean="0"/>
              <a:t>en</a:t>
            </a:r>
            <a:r>
              <a:rPr lang="nl-NL" dirty="0" smtClean="0"/>
              <a:t> dynamisch inspelen op de steeds veranderende omstandigheden, behoeften en capaciteiten van de beoogde doelgroepen en hun institutionele vertegenwoordigers op nationaal en internationaal niveau. </a:t>
            </a:r>
          </a:p>
          <a:p>
            <a:pPr algn="just"/>
            <a:endParaRPr lang="nl-NL" dirty="0" smtClean="0"/>
          </a:p>
          <a:p>
            <a:pPr lvl="3" algn="just"/>
            <a:r>
              <a:rPr lang="nl-NL" dirty="0" smtClean="0"/>
              <a:t>De afweging: Naarmate de omgeving van de interventie complexer en gevoeliger is, is het belangrijker om vaker de relevantie van de interventie te verifiëren, je aannamen te checken op actualiteit en het belang van de interventie af te wegen tegen andere prioriteiten.   </a:t>
            </a:r>
            <a:r>
              <a:rPr lang="nl-NL" dirty="0" smtClean="0">
                <a:latin typeface="Arial Narrow" panose="020B0606020202030204" pitchFamily="34" charset="0"/>
              </a:rPr>
              <a:t> </a:t>
            </a:r>
          </a:p>
          <a:p>
            <a:pPr lvl="3" algn="just"/>
            <a:endParaRPr lang="en-US" dirty="0">
              <a:latin typeface="Arial Narrow" panose="020B0606020202030204" pitchFamily="34" charset="0"/>
            </a:endParaRPr>
          </a:p>
        </p:txBody>
      </p:sp>
      <p:sp>
        <p:nvSpPr>
          <p:cNvPr id="7" name="Slide Number Placeholder 6"/>
          <p:cNvSpPr>
            <a:spLocks noGrp="1"/>
          </p:cNvSpPr>
          <p:nvPr>
            <p:ph type="sldNum" sz="quarter" idx="12"/>
          </p:nvPr>
        </p:nvSpPr>
        <p:spPr>
          <a:xfrm>
            <a:off x="8759240" y="5470535"/>
            <a:ext cx="2926080" cy="1397039"/>
          </a:xfrm>
        </p:spPr>
        <p:txBody>
          <a:bodyPr/>
          <a:lstStyle/>
          <a:p>
            <a:fld id="{4FAB73BC-B049-4115-A692-8D63A059BFB8}" type="slidenum">
              <a:rPr lang="en-US" sz="3600" smtClean="0"/>
              <a:t>13</a:t>
            </a:fld>
            <a:endParaRPr lang="en-US" sz="3600" dirty="0"/>
          </a:p>
        </p:txBody>
      </p:sp>
      <p:pic>
        <p:nvPicPr>
          <p:cNvPr id="2050" name="Picture 2" descr="Schaal Evenwicht Gewicht - Gratis vectorafbeelding op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584" y="4382828"/>
            <a:ext cx="616615" cy="5420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2636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duotone>
              <a:prstClr val="black"/>
              <a:srgbClr val="FF9900">
                <a:tint val="45000"/>
                <a:satMod val="400000"/>
              </a:srgbClr>
            </a:duotone>
          </a:blip>
          <a:srcRect l="-1" t="17379" r="-191" b="-1"/>
          <a:stretch/>
        </p:blipFill>
        <p:spPr>
          <a:xfrm>
            <a:off x="1" y="-12700"/>
            <a:ext cx="12179300" cy="6870700"/>
          </a:xfrm>
          <a:prstGeom prst="rect">
            <a:avLst/>
          </a:prstGeom>
        </p:spPr>
      </p:pic>
      <p:sp>
        <p:nvSpPr>
          <p:cNvPr id="6" name="Rectangle 5"/>
          <p:cNvSpPr/>
          <p:nvPr/>
        </p:nvSpPr>
        <p:spPr>
          <a:xfrm>
            <a:off x="3780845" y="1066262"/>
            <a:ext cx="4630306" cy="1015663"/>
          </a:xfrm>
          <a:prstGeom prst="rect">
            <a:avLst/>
          </a:prstGeom>
          <a:solidFill>
            <a:srgbClr val="FFFFFF">
              <a:alpha val="63922"/>
            </a:srgbClr>
          </a:solidFill>
        </p:spPr>
        <p:txBody>
          <a:bodyPr wrap="none">
            <a:spAutoFit/>
          </a:bodyPr>
          <a:lstStyle/>
          <a:p>
            <a:pPr algn="ctr"/>
            <a:r>
              <a:rPr lang="en-US" sz="6000" b="1" dirty="0" smtClean="0">
                <a:solidFill>
                  <a:srgbClr val="CC3B0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EFFECTIVITEIT</a:t>
            </a:r>
            <a:endParaRPr lang="en-GB" sz="6000" b="1" dirty="0">
              <a:solidFill>
                <a:srgbClr val="CC3B0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Rectangle 2"/>
          <p:cNvSpPr/>
          <p:nvPr/>
        </p:nvSpPr>
        <p:spPr>
          <a:xfrm>
            <a:off x="0" y="5179512"/>
            <a:ext cx="12192000" cy="1678488"/>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5258000"/>
            <a:ext cx="12192000" cy="1588127"/>
          </a:xfrm>
          <a:prstGeom prst="rect">
            <a:avLst/>
          </a:prstGeom>
          <a:noFill/>
        </p:spPr>
        <p:txBody>
          <a:bodyPr wrap="square">
            <a:spAutoFit/>
          </a:bodyPr>
          <a:lstStyle/>
          <a:p>
            <a:pPr lvl="0" algn="ctr" defTabSz="889000">
              <a:lnSpc>
                <a:spcPct val="90000"/>
              </a:lnSpc>
              <a:spcBef>
                <a:spcPct val="0"/>
              </a:spcBef>
              <a:spcAft>
                <a:spcPct val="35000"/>
              </a:spcAft>
            </a:pPr>
            <a:r>
              <a:rPr lang="en-GB" sz="54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t>
            </a: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ereikt</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a:t>
            </a: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interventie</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a:t>
            </a: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beoogde</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doelen</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GB" sz="5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984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spcBef>
                <a:spcPts val="0"/>
              </a:spcBef>
            </a:pPr>
            <a:r>
              <a:rPr lang="en-US" sz="6000" b="1" spc="0" dirty="0" smtClean="0">
                <a:solidFill>
                  <a:srgbClr val="CC3B0E"/>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EFFECTIVITEIT </a:t>
            </a:r>
            <a:r>
              <a:rPr lang="nl-NL" sz="3100" dirty="0"/>
              <a:t>[Ook wel doeltreffendheid</a:t>
            </a:r>
            <a:r>
              <a:rPr lang="nl-NL" sz="3100" dirty="0" smtClean="0"/>
              <a:t>]</a:t>
            </a:r>
            <a:endParaRPr lang="en-GB" dirty="0"/>
          </a:p>
        </p:txBody>
      </p:sp>
      <p:sp>
        <p:nvSpPr>
          <p:cNvPr id="3" name="Content Placeholder 2"/>
          <p:cNvSpPr>
            <a:spLocks noGrp="1"/>
          </p:cNvSpPr>
          <p:nvPr>
            <p:ph idx="1"/>
          </p:nvPr>
        </p:nvSpPr>
        <p:spPr/>
        <p:txBody>
          <a:bodyPr/>
          <a:lstStyle/>
          <a:p>
            <a:pPr algn="just"/>
            <a:r>
              <a:rPr lang="nl-NL" dirty="0" smtClean="0"/>
              <a:t>De mate waarin een interventie de beoogde resultaten heeft behaald en doelstellingen heeft bereikt (of verwacht wordt te bereiken), met oog voor de spreiding van deze resultaten over de verschillende doelgroepen. </a:t>
            </a:r>
          </a:p>
          <a:p>
            <a:pPr algn="just"/>
            <a:endParaRPr lang="nl-NL" dirty="0" smtClean="0"/>
          </a:p>
          <a:p>
            <a:pPr lvl="4" algn="just"/>
            <a:r>
              <a:rPr lang="nl-NL" sz="2000" dirty="0" smtClean="0"/>
              <a:t>De afweging: Bij een analyse van de effectiviteit wordt vaak ook het relatieve belang van de verschillende resultaten en doelstellingen tegen elkaar afgewogen. </a:t>
            </a:r>
          </a:p>
          <a:p>
            <a:endParaRPr lang="nl-NL" dirty="0"/>
          </a:p>
        </p:txBody>
      </p:sp>
      <p:sp>
        <p:nvSpPr>
          <p:cNvPr id="6" name="Slide Number Placeholder 5"/>
          <p:cNvSpPr>
            <a:spLocks noGrp="1"/>
          </p:cNvSpPr>
          <p:nvPr>
            <p:ph type="sldNum" sz="quarter" idx="12"/>
          </p:nvPr>
        </p:nvSpPr>
        <p:spPr>
          <a:xfrm>
            <a:off x="8778440" y="5460961"/>
            <a:ext cx="2926080" cy="1397039"/>
          </a:xfrm>
        </p:spPr>
        <p:txBody>
          <a:bodyPr/>
          <a:lstStyle/>
          <a:p>
            <a:fld id="{4FAB73BC-B049-4115-A692-8D63A059BFB8}" type="slidenum">
              <a:rPr lang="en-US" sz="3600" smtClean="0"/>
              <a:t>15</a:t>
            </a:fld>
            <a:endParaRPr lang="en-US" sz="3600" dirty="0"/>
          </a:p>
        </p:txBody>
      </p:sp>
      <p:pic>
        <p:nvPicPr>
          <p:cNvPr id="7" name="Picture 2" descr="Schaal Evenwicht Gewicht - Gratis vectorafbeelding op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714" y="3464543"/>
            <a:ext cx="616615" cy="5420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2786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duotone>
              <a:prstClr val="black"/>
              <a:schemeClr val="tx2">
                <a:tint val="45000"/>
                <a:satMod val="400000"/>
              </a:schemeClr>
            </a:duotone>
          </a:blip>
          <a:srcRect l="-1" t="17379" r="-191" b="-1"/>
          <a:stretch/>
        </p:blipFill>
        <p:spPr>
          <a:xfrm>
            <a:off x="1" y="-12700"/>
            <a:ext cx="12179300" cy="6870700"/>
          </a:xfrm>
          <a:prstGeom prst="rect">
            <a:avLst/>
          </a:prstGeom>
        </p:spPr>
      </p:pic>
      <p:sp>
        <p:nvSpPr>
          <p:cNvPr id="6" name="Rectangle 5"/>
          <p:cNvSpPr/>
          <p:nvPr/>
        </p:nvSpPr>
        <p:spPr>
          <a:xfrm>
            <a:off x="4132578" y="1090714"/>
            <a:ext cx="3926075" cy="1015663"/>
          </a:xfrm>
          <a:prstGeom prst="rect">
            <a:avLst/>
          </a:prstGeom>
          <a:solidFill>
            <a:srgbClr val="FFFFFF">
              <a:alpha val="63922"/>
            </a:srgbClr>
          </a:solidFill>
        </p:spPr>
        <p:txBody>
          <a:bodyPr wrap="none">
            <a:spAutoFit/>
          </a:bodyPr>
          <a:lstStyle/>
          <a:p>
            <a:pPr algn="ctr"/>
            <a:r>
              <a:rPr lang="en-US" sz="6000" b="1" dirty="0" smtClean="0">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EFFICI</a:t>
            </a:r>
            <a:r>
              <a:rPr lang="nl-NL" sz="6000" b="1" cap="all" dirty="0" smtClean="0">
                <a:solidFill>
                  <a:prstClr val="black">
                    <a:lumMod val="65000"/>
                    <a:lumOff val="35000"/>
                  </a:prst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ë</a:t>
            </a:r>
            <a:r>
              <a:rPr lang="en-US" sz="6000" b="1" dirty="0" smtClean="0">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NTIE</a:t>
            </a:r>
            <a:endParaRPr lang="en-GB" sz="6000" b="1" dirty="0">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Rectangle 2"/>
          <p:cNvSpPr/>
          <p:nvPr/>
        </p:nvSpPr>
        <p:spPr>
          <a:xfrm>
            <a:off x="-384" y="5179512"/>
            <a:ext cx="12192000" cy="16784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1166" y="5546353"/>
            <a:ext cx="12191999" cy="840230"/>
          </a:xfrm>
          <a:prstGeom prst="rect">
            <a:avLst/>
          </a:prstGeom>
          <a:noFill/>
        </p:spPr>
        <p:txBody>
          <a:bodyPr wrap="square">
            <a:spAutoFit/>
          </a:bodyPr>
          <a:lstStyle/>
          <a:p>
            <a:pPr lvl="0" algn="ctr" defTabSz="889000">
              <a:lnSpc>
                <a:spcPct val="90000"/>
              </a:lnSpc>
              <a:spcBef>
                <a:spcPct val="0"/>
              </a:spcBef>
              <a:spcAft>
                <a:spcPct val="35000"/>
              </a:spcAft>
            </a:pP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Hoe </a:t>
            </a: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doelmatig</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zijn</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a:t>
            </a: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middelen</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gebruikt</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GB" sz="5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589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0000"/>
              </a:lnSpc>
              <a:spcBef>
                <a:spcPts val="0"/>
              </a:spcBef>
            </a:pPr>
            <a:r>
              <a:rPr lang="en-US" sz="6000" b="1" spc="0" dirty="0" smtClean="0">
                <a:solidFill>
                  <a:prstClr val="black">
                    <a:lumMod val="65000"/>
                    <a:lumOff val="35000"/>
                  </a:prst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EFFICI</a:t>
            </a:r>
            <a:r>
              <a:rPr lang="nl-NL" sz="6000" b="1" cap="all" spc="0" dirty="0" smtClean="0">
                <a:solidFill>
                  <a:prstClr val="black">
                    <a:lumMod val="65000"/>
                    <a:lumOff val="35000"/>
                  </a:prst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ë</a:t>
            </a:r>
            <a:r>
              <a:rPr lang="en-US" sz="6000" b="1" spc="0" dirty="0" smtClean="0">
                <a:solidFill>
                  <a:prstClr val="black">
                    <a:lumMod val="65000"/>
                    <a:lumOff val="35000"/>
                  </a:prst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NTIE </a:t>
            </a:r>
            <a:r>
              <a:rPr lang="nl-NL" sz="3200" dirty="0"/>
              <a:t>[Ook wel </a:t>
            </a:r>
            <a:r>
              <a:rPr lang="nl-NL" sz="3200" dirty="0" smtClean="0"/>
              <a:t>doelmatigheid]</a:t>
            </a:r>
            <a:endParaRPr lang="en-GB" dirty="0"/>
          </a:p>
        </p:txBody>
      </p:sp>
      <p:sp>
        <p:nvSpPr>
          <p:cNvPr id="3" name="Content Placeholder 2"/>
          <p:cNvSpPr>
            <a:spLocks noGrp="1"/>
          </p:cNvSpPr>
          <p:nvPr>
            <p:ph idx="1"/>
          </p:nvPr>
        </p:nvSpPr>
        <p:spPr/>
        <p:txBody>
          <a:bodyPr>
            <a:normAutofit/>
          </a:bodyPr>
          <a:lstStyle/>
          <a:p>
            <a:pPr algn="just"/>
            <a:r>
              <a:rPr lang="nl-NL" dirty="0" smtClean="0"/>
              <a:t>De mate waarin een interventie haar resultaten op een kosten-effici</a:t>
            </a:r>
            <a:r>
              <a:rPr lang="nl-NL" dirty="0"/>
              <a:t>ë</a:t>
            </a:r>
            <a:r>
              <a:rPr lang="nl-NL" dirty="0" smtClean="0"/>
              <a:t>nte manier en tijdig bereikt (of waarschijnlijk zal bereiken). </a:t>
            </a:r>
          </a:p>
          <a:p>
            <a:pPr marL="0" indent="0" algn="just">
              <a:buNone/>
            </a:pPr>
            <a:endParaRPr lang="nl-NL" dirty="0" smtClean="0"/>
          </a:p>
          <a:p>
            <a:pPr lvl="4" algn="just"/>
            <a:r>
              <a:rPr lang="nl-NL" sz="2400" dirty="0" smtClean="0"/>
              <a:t>De afweging: “Kosten-efficiënt” wil zeggen dat de omzetting van de input (fondsen, expertise, natuurlijke hulpbronnen, tijd, enz.) in de output, </a:t>
            </a:r>
            <a:r>
              <a:rPr lang="nl-NL" sz="2400" dirty="0" err="1" smtClean="0"/>
              <a:t>outcome</a:t>
            </a:r>
            <a:r>
              <a:rPr lang="nl-NL" sz="2400" dirty="0" smtClean="0"/>
              <a:t> en impact, niet meer kost dan alternatieve interventies in dezelfde context. </a:t>
            </a:r>
          </a:p>
          <a:p>
            <a:pPr lvl="4" algn="just"/>
            <a:r>
              <a:rPr lang="nl-NL" sz="2400" dirty="0" smtClean="0"/>
              <a:t>“Tijdig” betekent hier: binnen de afgesproken planning, of - op grond van veranderingen in de context - bijgestelde planning. Het gaat dus eventueel ook over de kwaliteit van het operationele management.</a:t>
            </a:r>
          </a:p>
          <a:p>
            <a:endParaRPr lang="nl-NL" dirty="0" smtClean="0"/>
          </a:p>
          <a:p>
            <a:endParaRPr lang="nl-NL" dirty="0"/>
          </a:p>
        </p:txBody>
      </p:sp>
      <p:sp>
        <p:nvSpPr>
          <p:cNvPr id="4" name="Slide Number Placeholder 3"/>
          <p:cNvSpPr>
            <a:spLocks noGrp="1"/>
          </p:cNvSpPr>
          <p:nvPr>
            <p:ph type="sldNum" sz="quarter" idx="12"/>
          </p:nvPr>
        </p:nvSpPr>
        <p:spPr>
          <a:xfrm>
            <a:off x="8763926" y="5460961"/>
            <a:ext cx="2926080" cy="1397039"/>
          </a:xfrm>
        </p:spPr>
        <p:txBody>
          <a:bodyPr/>
          <a:lstStyle/>
          <a:p>
            <a:fld id="{4FAB73BC-B049-4115-A692-8D63A059BFB8}" type="slidenum">
              <a:rPr lang="en-US" sz="3600" smtClean="0"/>
              <a:t>17</a:t>
            </a:fld>
            <a:endParaRPr lang="en-US" sz="3600" dirty="0"/>
          </a:p>
        </p:txBody>
      </p:sp>
      <p:pic>
        <p:nvPicPr>
          <p:cNvPr id="7" name="Picture 2" descr="Schaal Evenwicht Gewicht - Gratis vectorafbeelding op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861" y="3267266"/>
            <a:ext cx="616615" cy="5420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5563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duotone>
              <a:prstClr val="black"/>
              <a:srgbClr val="FFFF00">
                <a:tint val="45000"/>
                <a:satMod val="400000"/>
              </a:srgbClr>
            </a:duotone>
          </a:blip>
          <a:srcRect l="-1" t="17379" r="-191" b="-1"/>
          <a:stretch/>
        </p:blipFill>
        <p:spPr>
          <a:xfrm>
            <a:off x="1" y="-12700"/>
            <a:ext cx="12179300" cy="6870700"/>
          </a:xfrm>
          <a:prstGeom prst="rect">
            <a:avLst/>
          </a:prstGeom>
        </p:spPr>
      </p:pic>
      <p:sp>
        <p:nvSpPr>
          <p:cNvPr id="6" name="Rectangle 5"/>
          <p:cNvSpPr/>
          <p:nvPr/>
        </p:nvSpPr>
        <p:spPr>
          <a:xfrm>
            <a:off x="3255490" y="1074396"/>
            <a:ext cx="5626412" cy="1015663"/>
          </a:xfrm>
          <a:prstGeom prst="rect">
            <a:avLst/>
          </a:prstGeom>
          <a:solidFill>
            <a:srgbClr val="FFFFFF">
              <a:alpha val="63922"/>
            </a:srgbClr>
          </a:solidFill>
        </p:spPr>
        <p:txBody>
          <a:bodyPr wrap="none">
            <a:spAutoFit/>
          </a:bodyPr>
          <a:lstStyle/>
          <a:p>
            <a:pPr algn="ctr"/>
            <a:r>
              <a:rPr lang="en-US" sz="6000" b="1" dirty="0" smtClean="0">
                <a:solidFill>
                  <a:srgbClr val="C8A7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DUURZAAMHEID</a:t>
            </a:r>
            <a:endParaRPr lang="en-GB" sz="6000" b="1" dirty="0">
              <a:solidFill>
                <a:srgbClr val="C8A7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Rectangle 2"/>
          <p:cNvSpPr/>
          <p:nvPr/>
        </p:nvSpPr>
        <p:spPr>
          <a:xfrm>
            <a:off x="0" y="5179512"/>
            <a:ext cx="12192000" cy="1678488"/>
          </a:xfrm>
          <a:prstGeom prst="rect">
            <a:avLst/>
          </a:prstGeom>
          <a:solidFill>
            <a:srgbClr val="E6A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5253604"/>
            <a:ext cx="12191999" cy="1588127"/>
          </a:xfrm>
          <a:prstGeom prst="rect">
            <a:avLst/>
          </a:prstGeom>
          <a:noFill/>
        </p:spPr>
        <p:txBody>
          <a:bodyPr wrap="square">
            <a:spAutoFit/>
          </a:bodyPr>
          <a:lstStyle/>
          <a:p>
            <a:pPr lvl="0" algn="ctr" defTabSz="889000">
              <a:lnSpc>
                <a:spcPct val="90000"/>
              </a:lnSpc>
              <a:spcBef>
                <a:spcPct val="0"/>
              </a:spcBef>
              <a:spcAft>
                <a:spcPct val="35000"/>
              </a:spcAft>
            </a:pP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Beklijven</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a:t>
            </a: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resultaten</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op de </a:t>
            </a: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langere</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duur</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GB" sz="5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785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spc="0" dirty="0" smtClean="0">
                <a:solidFill>
                  <a:srgbClr val="C8A70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DUURZAAMHEID</a:t>
            </a:r>
            <a:endParaRPr lang="en-GB" dirty="0"/>
          </a:p>
        </p:txBody>
      </p:sp>
      <p:sp>
        <p:nvSpPr>
          <p:cNvPr id="3" name="Content Placeholder 2"/>
          <p:cNvSpPr>
            <a:spLocks noGrp="1"/>
          </p:cNvSpPr>
          <p:nvPr>
            <p:ph idx="1"/>
          </p:nvPr>
        </p:nvSpPr>
        <p:spPr>
          <a:xfrm>
            <a:off x="676274" y="1969838"/>
            <a:ext cx="10753725" cy="3766185"/>
          </a:xfrm>
        </p:spPr>
        <p:txBody>
          <a:bodyPr>
            <a:normAutofit/>
          </a:bodyPr>
          <a:lstStyle/>
          <a:p>
            <a:pPr algn="just"/>
            <a:r>
              <a:rPr lang="nl-NL" dirty="0" smtClean="0"/>
              <a:t>De mate waarin de netto resultaten van een interventie in de toekomst overeind zullen blijven.   </a:t>
            </a:r>
          </a:p>
          <a:p>
            <a:pPr lvl="4" algn="just"/>
            <a:endParaRPr lang="nl-NL" sz="2400" dirty="0" smtClean="0"/>
          </a:p>
          <a:p>
            <a:pPr lvl="4" algn="just"/>
            <a:r>
              <a:rPr lang="nl-NL" sz="2400" dirty="0" smtClean="0"/>
              <a:t>Hierbij gaat het o.a. om een inschatting van de mate waarin de financiële, economische, sociale, natuurlijke (milieu) en institutionele capaciteit aanwezig is om op de lange duur de resultaten van de interventie overeind te houden. We steunen daarbij op analyses van de risico’s en het incasseringsvermogen van een sector of samenleving en waarschijnlijke dilemma’s/</a:t>
            </a:r>
            <a:r>
              <a:rPr lang="nl-NL" sz="2400" dirty="0" err="1" smtClean="0"/>
              <a:t>trade-offs</a:t>
            </a:r>
            <a:r>
              <a:rPr lang="nl-NL" sz="2400" dirty="0" smtClean="0"/>
              <a:t>. Zo mogelijk kan al gekeken worden naar de situatie na afloop van de interventie of een aantal jaren na de interventie. </a:t>
            </a:r>
          </a:p>
          <a:p>
            <a:endParaRPr lang="nl-NL" dirty="0"/>
          </a:p>
        </p:txBody>
      </p:sp>
      <p:sp>
        <p:nvSpPr>
          <p:cNvPr id="6" name="Slide Number Placeholder 5"/>
          <p:cNvSpPr>
            <a:spLocks noGrp="1"/>
          </p:cNvSpPr>
          <p:nvPr>
            <p:ph type="sldNum" sz="quarter" idx="12"/>
          </p:nvPr>
        </p:nvSpPr>
        <p:spPr>
          <a:xfrm>
            <a:off x="8865526" y="5460961"/>
            <a:ext cx="2926080" cy="1397039"/>
          </a:xfrm>
        </p:spPr>
        <p:txBody>
          <a:bodyPr/>
          <a:lstStyle/>
          <a:p>
            <a:fld id="{4FAB73BC-B049-4115-A692-8D63A059BFB8}" type="slidenum">
              <a:rPr lang="en-US" sz="3600" smtClean="0"/>
              <a:t>19</a:t>
            </a:fld>
            <a:endParaRPr lang="en-US" sz="3600" dirty="0"/>
          </a:p>
        </p:txBody>
      </p:sp>
      <p:pic>
        <p:nvPicPr>
          <p:cNvPr id="8" name="Picture 2" descr="Schaal Evenwicht Gewicht - Gratis vectorafbeelding op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190" y="3133758"/>
            <a:ext cx="616615" cy="5420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094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655" y="1108841"/>
            <a:ext cx="10364461" cy="4656621"/>
          </a:xfrm>
        </p:spPr>
        <p:txBody>
          <a:bodyPr>
            <a:normAutofit fontScale="92500" lnSpcReduction="10000"/>
          </a:bodyPr>
          <a:lstStyle/>
          <a:p>
            <a:r>
              <a:rPr lang="nl-NL" b="1" dirty="0"/>
              <a:t>30 september 2021, </a:t>
            </a:r>
            <a:r>
              <a:rPr lang="nl-NL" b="1" dirty="0" smtClean="0"/>
              <a:t>Vide     </a:t>
            </a:r>
            <a:r>
              <a:rPr lang="nl-NL" dirty="0" smtClean="0"/>
              <a:t>15:30 </a:t>
            </a:r>
            <a:r>
              <a:rPr lang="nl-NL" dirty="0"/>
              <a:t>uur – 17:00 uur  </a:t>
            </a:r>
          </a:p>
          <a:p>
            <a:r>
              <a:rPr lang="nl-NL" dirty="0"/>
              <a:t> </a:t>
            </a:r>
          </a:p>
          <a:p>
            <a:pPr lvl="0"/>
            <a:r>
              <a:rPr lang="nl-NL" dirty="0" smtClean="0"/>
              <a:t>1. Welkom </a:t>
            </a:r>
            <a:r>
              <a:rPr lang="nl-NL" dirty="0"/>
              <a:t>door Peter van der Knaap, IOB en Vide (5</a:t>
            </a:r>
            <a:r>
              <a:rPr lang="nl-NL" dirty="0" smtClean="0"/>
              <a:t>”)</a:t>
            </a:r>
          </a:p>
          <a:p>
            <a:pPr lvl="0"/>
            <a:r>
              <a:rPr lang="en-US" dirty="0" smtClean="0"/>
              <a:t>2. </a:t>
            </a:r>
            <a:r>
              <a:rPr lang="en-US" dirty="0" err="1" smtClean="0"/>
              <a:t>Introductie</a:t>
            </a:r>
            <a:r>
              <a:rPr lang="en-US" dirty="0" smtClean="0"/>
              <a:t> </a:t>
            </a:r>
            <a:r>
              <a:rPr lang="en-US" dirty="0" err="1" smtClean="0"/>
              <a:t>Vlaams</a:t>
            </a:r>
            <a:r>
              <a:rPr lang="en-US" dirty="0" smtClean="0"/>
              <a:t> </a:t>
            </a:r>
            <a:r>
              <a:rPr lang="en-US" dirty="0" err="1" smtClean="0"/>
              <a:t>Evaluatie</a:t>
            </a:r>
            <a:r>
              <a:rPr lang="en-US" dirty="0" smtClean="0"/>
              <a:t> Platform door Natalie </a:t>
            </a:r>
            <a:r>
              <a:rPr lang="en-US" dirty="0" err="1" smtClean="0"/>
              <a:t>Holvoet</a:t>
            </a:r>
            <a:r>
              <a:rPr lang="en-US" dirty="0" smtClean="0"/>
              <a:t> (5”)</a:t>
            </a:r>
            <a:endParaRPr lang="nl-NL" dirty="0" smtClean="0"/>
          </a:p>
          <a:p>
            <a:pPr lvl="0"/>
            <a:r>
              <a:rPr lang="nl-NL" dirty="0" smtClean="0"/>
              <a:t>2. Overzicht </a:t>
            </a:r>
            <a:r>
              <a:rPr lang="nl-NL" dirty="0"/>
              <a:t>van de aangepaste OESO DAC criteria door Rob van Poelje, IOB  (15</a:t>
            </a:r>
            <a:r>
              <a:rPr lang="nl-NL" dirty="0" smtClean="0"/>
              <a:t>”)</a:t>
            </a:r>
          </a:p>
          <a:p>
            <a:pPr lvl="0"/>
            <a:r>
              <a:rPr lang="nl-NL" dirty="0" smtClean="0"/>
              <a:t>3</a:t>
            </a:r>
            <a:r>
              <a:rPr lang="nl-NL" dirty="0"/>
              <a:t>. Casus: toepassing van het coherentie criterium in de praktijk van IOB evaluatie door Marit van Zomeren, IOB (15</a:t>
            </a:r>
            <a:r>
              <a:rPr lang="nl-NL" dirty="0" smtClean="0"/>
              <a:t>”)</a:t>
            </a:r>
          </a:p>
          <a:p>
            <a:pPr lvl="0"/>
            <a:r>
              <a:rPr lang="nl-NL" dirty="0" smtClean="0"/>
              <a:t>4</a:t>
            </a:r>
            <a:r>
              <a:rPr lang="nl-NL" dirty="0" smtClean="0"/>
              <a:t>. </a:t>
            </a:r>
            <a:r>
              <a:rPr lang="nl-NL" dirty="0" smtClean="0"/>
              <a:t>Toelichting </a:t>
            </a:r>
            <a:r>
              <a:rPr lang="nl-NL" dirty="0"/>
              <a:t>gebruik nieuwe criteria in België door Nico de Winter (Dienst Bijzondere Evaluatie) (5</a:t>
            </a:r>
            <a:r>
              <a:rPr lang="nl-NL" dirty="0" smtClean="0"/>
              <a:t>”)</a:t>
            </a:r>
          </a:p>
          <a:p>
            <a:pPr lvl="0"/>
            <a:r>
              <a:rPr lang="nl-NL" dirty="0" smtClean="0"/>
              <a:t> </a:t>
            </a:r>
            <a:r>
              <a:rPr lang="nl-NL" dirty="0" smtClean="0"/>
              <a:t>5</a:t>
            </a:r>
            <a:r>
              <a:rPr lang="nl-NL" dirty="0" smtClean="0"/>
              <a:t>. Reflectie </a:t>
            </a:r>
            <a:r>
              <a:rPr lang="nl-NL" dirty="0"/>
              <a:t>door Ministerie van Financiën over de nieuwe RPE door Caroline Klein Haarhuis, </a:t>
            </a:r>
            <a:r>
              <a:rPr lang="nl-NL" dirty="0" smtClean="0"/>
              <a:t>Financiën </a:t>
            </a:r>
            <a:r>
              <a:rPr lang="nl-NL" dirty="0"/>
              <a:t>(15”)</a:t>
            </a:r>
          </a:p>
          <a:p>
            <a:r>
              <a:rPr lang="nl-NL" dirty="0" smtClean="0"/>
              <a:t>6. </a:t>
            </a:r>
            <a:r>
              <a:rPr lang="nl-NL" dirty="0"/>
              <a:t> </a:t>
            </a:r>
            <a:r>
              <a:rPr lang="nl-NL" dirty="0" smtClean="0"/>
              <a:t>Discussie </a:t>
            </a:r>
            <a:r>
              <a:rPr lang="nl-NL" dirty="0"/>
              <a:t>met de deelnemers o.l.v. Peter van der Knaap</a:t>
            </a:r>
          </a:p>
          <a:p>
            <a:endParaRPr lang="nl-NL"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319872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duotone>
              <a:prstClr val="black"/>
              <a:schemeClr val="accent4">
                <a:tint val="45000"/>
                <a:satMod val="400000"/>
              </a:schemeClr>
            </a:duotone>
          </a:blip>
          <a:srcRect l="-1" t="17379" r="-191" b="-1"/>
          <a:stretch/>
        </p:blipFill>
        <p:spPr>
          <a:xfrm>
            <a:off x="1" y="-12700"/>
            <a:ext cx="12179300" cy="6870700"/>
          </a:xfrm>
          <a:prstGeom prst="rect">
            <a:avLst/>
          </a:prstGeom>
        </p:spPr>
      </p:pic>
      <p:sp>
        <p:nvSpPr>
          <p:cNvPr id="6" name="Rectangle 5"/>
          <p:cNvSpPr/>
          <p:nvPr/>
        </p:nvSpPr>
        <p:spPr>
          <a:xfrm>
            <a:off x="4761211" y="1066261"/>
            <a:ext cx="2669578" cy="1015663"/>
          </a:xfrm>
          <a:prstGeom prst="rect">
            <a:avLst/>
          </a:prstGeom>
          <a:solidFill>
            <a:srgbClr val="FFFFFF">
              <a:alpha val="63922"/>
            </a:srgbClr>
          </a:solidFill>
        </p:spPr>
        <p:txBody>
          <a:bodyPr wrap="none">
            <a:spAutoFit/>
          </a:bodyPr>
          <a:lstStyle/>
          <a:p>
            <a:pPr algn="ctr"/>
            <a:r>
              <a:rPr lang="en-US" sz="6000" b="1" dirty="0" smtClean="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IMPACT</a:t>
            </a:r>
            <a:endParaRPr lang="en-GB" sz="60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Rectangle 2"/>
          <p:cNvSpPr/>
          <p:nvPr/>
        </p:nvSpPr>
        <p:spPr>
          <a:xfrm>
            <a:off x="0" y="5179512"/>
            <a:ext cx="12192000" cy="16784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5555215"/>
            <a:ext cx="12192000" cy="840230"/>
          </a:xfrm>
          <a:prstGeom prst="rect">
            <a:avLst/>
          </a:prstGeom>
          <a:noFill/>
        </p:spPr>
        <p:txBody>
          <a:bodyPr wrap="square">
            <a:spAutoFit/>
          </a:bodyPr>
          <a:lstStyle/>
          <a:p>
            <a:pPr lvl="0" algn="ctr" defTabSz="889000">
              <a:lnSpc>
                <a:spcPct val="90000"/>
              </a:lnSpc>
              <a:spcBef>
                <a:spcPct val="0"/>
              </a:spcBef>
              <a:spcAft>
                <a:spcPct val="35000"/>
              </a:spcAft>
            </a:pP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Welk </a:t>
            </a: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verschil</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maakt</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a:t>
            </a: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interventie</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GB" sz="5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703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0000"/>
              </a:lnSpc>
              <a:spcBef>
                <a:spcPts val="0"/>
              </a:spcBef>
            </a:pPr>
            <a:r>
              <a:rPr lang="en-US" sz="6000" b="1" spc="0" dirty="0" smtClean="0">
                <a:solidFill>
                  <a:srgbClr val="10CF9B">
                    <a:lumMod val="50000"/>
                  </a:srgb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IMPACT</a:t>
            </a:r>
            <a:endParaRPr lang="en-GB" dirty="0"/>
          </a:p>
        </p:txBody>
      </p:sp>
      <p:sp>
        <p:nvSpPr>
          <p:cNvPr id="3" name="Content Placeholder 2"/>
          <p:cNvSpPr>
            <a:spLocks noGrp="1"/>
          </p:cNvSpPr>
          <p:nvPr>
            <p:ph idx="1"/>
          </p:nvPr>
        </p:nvSpPr>
        <p:spPr/>
        <p:txBody>
          <a:bodyPr>
            <a:normAutofit/>
          </a:bodyPr>
          <a:lstStyle/>
          <a:p>
            <a:pPr algn="just"/>
            <a:r>
              <a:rPr lang="nl-NL" dirty="0" smtClean="0"/>
              <a:t>De mate waarin de interventie significante positieve of negatieve, beoogde of niet-beoogde effecten teweeg heeft gebracht (of verwacht wordt teweeg te brengen) voorbij de directe doelstellingen van de interventie. </a:t>
            </a:r>
          </a:p>
          <a:p>
            <a:pPr lvl="4" algn="just"/>
            <a:endParaRPr lang="nl-NL" sz="2400" dirty="0" smtClean="0"/>
          </a:p>
          <a:p>
            <a:pPr lvl="4" algn="just"/>
            <a:r>
              <a:rPr lang="nl-NL" sz="2400" dirty="0" smtClean="0"/>
              <a:t>Het gaat hierbij om mogelijke bijdragen aan/obstructie van de bredere transformatie van sociale, economische, politieke en/of milieu-systemen: dit criterium beoogt de indirecte en secondaire effecten van de interventie in beeld te krijgen. Dit doen we door de veranderingen in normen en systemen te bestuderen, en hun effect op het welzijn van mensen, de gevolgen voor de mensenrechten, gender gelijkheid/ </a:t>
            </a:r>
            <a:r>
              <a:rPr lang="nl-NL" sz="2400" dirty="0" err="1" smtClean="0"/>
              <a:t>inclusiviteit</a:t>
            </a:r>
            <a:r>
              <a:rPr lang="nl-NL" sz="2400" dirty="0" smtClean="0"/>
              <a:t> en het milieu en klimaat.  </a:t>
            </a:r>
          </a:p>
          <a:p>
            <a:endParaRPr lang="nl-NL" dirty="0"/>
          </a:p>
        </p:txBody>
      </p:sp>
      <p:sp>
        <p:nvSpPr>
          <p:cNvPr id="6" name="Slide Number Placeholder 5"/>
          <p:cNvSpPr>
            <a:spLocks noGrp="1"/>
          </p:cNvSpPr>
          <p:nvPr>
            <p:ph type="sldNum" sz="quarter" idx="12"/>
          </p:nvPr>
        </p:nvSpPr>
        <p:spPr>
          <a:xfrm>
            <a:off x="8778440" y="5460961"/>
            <a:ext cx="2926080" cy="1397039"/>
          </a:xfrm>
        </p:spPr>
        <p:txBody>
          <a:bodyPr/>
          <a:lstStyle/>
          <a:p>
            <a:fld id="{4FAB73BC-B049-4115-A692-8D63A059BFB8}" type="slidenum">
              <a:rPr lang="en-US" sz="3600" smtClean="0"/>
              <a:t>21</a:t>
            </a:fld>
            <a:endParaRPr lang="en-US" sz="3600" dirty="0"/>
          </a:p>
        </p:txBody>
      </p:sp>
      <p:pic>
        <p:nvPicPr>
          <p:cNvPr id="12" name="Picture 2" descr="Schaal Evenwicht Gewicht - Gratis vectorafbeelding op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932" y="3473187"/>
            <a:ext cx="616615" cy="5420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9213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duotone>
              <a:prstClr val="black"/>
              <a:schemeClr val="accent1">
                <a:tint val="45000"/>
                <a:satMod val="400000"/>
              </a:schemeClr>
            </a:duotone>
          </a:blip>
          <a:srcRect l="-1" t="17379" r="-191" b="-1"/>
          <a:stretch/>
        </p:blipFill>
        <p:spPr>
          <a:xfrm>
            <a:off x="1" y="-12700"/>
            <a:ext cx="12179300" cy="6870700"/>
          </a:xfrm>
          <a:prstGeom prst="rect">
            <a:avLst/>
          </a:prstGeom>
        </p:spPr>
      </p:pic>
      <p:sp>
        <p:nvSpPr>
          <p:cNvPr id="6" name="Rectangle 5"/>
          <p:cNvSpPr/>
          <p:nvPr/>
        </p:nvSpPr>
        <p:spPr>
          <a:xfrm>
            <a:off x="3973881" y="1083259"/>
            <a:ext cx="4244239" cy="1015663"/>
          </a:xfrm>
          <a:prstGeom prst="rect">
            <a:avLst/>
          </a:prstGeom>
          <a:solidFill>
            <a:srgbClr val="FFFFFF">
              <a:alpha val="63922"/>
            </a:srgbClr>
          </a:solidFill>
        </p:spPr>
        <p:txBody>
          <a:bodyPr wrap="none">
            <a:spAutoFit/>
          </a:bodyPr>
          <a:lstStyle/>
          <a:p>
            <a:pPr algn="ctr"/>
            <a:r>
              <a:rPr lang="en-US" sz="6000" b="1" dirty="0" smtClean="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COHERENTIE</a:t>
            </a:r>
            <a:endParaRPr lang="en-GB" sz="60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Rectangle 2"/>
          <p:cNvSpPr/>
          <p:nvPr/>
        </p:nvSpPr>
        <p:spPr>
          <a:xfrm>
            <a:off x="0" y="5183923"/>
            <a:ext cx="12192000" cy="1677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5235879"/>
            <a:ext cx="12192000" cy="1588127"/>
          </a:xfrm>
          <a:prstGeom prst="rect">
            <a:avLst/>
          </a:prstGeom>
          <a:noFill/>
        </p:spPr>
        <p:txBody>
          <a:bodyPr wrap="square">
            <a:spAutoFit/>
          </a:bodyPr>
          <a:lstStyle/>
          <a:p>
            <a:pPr lvl="0" algn="ctr" defTabSz="889000">
              <a:lnSpc>
                <a:spcPct val="90000"/>
              </a:lnSpc>
              <a:spcBef>
                <a:spcPct val="0"/>
              </a:spcBef>
              <a:spcAft>
                <a:spcPct val="35000"/>
              </a:spcAft>
            </a:pP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Hoe past de </a:t>
            </a: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interventie</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het </a:t>
            </a: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grotere</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GB" sz="5400" b="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geheel</a:t>
            </a:r>
            <a:r>
              <a:rPr lang="en-GB" sz="5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GB" sz="5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333683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0000"/>
              </a:lnSpc>
              <a:spcBef>
                <a:spcPts val="0"/>
              </a:spcBef>
            </a:pPr>
            <a:r>
              <a:rPr lang="en-US" sz="6000" b="1" spc="0" dirty="0" smtClean="0">
                <a:solidFill>
                  <a:srgbClr val="0070C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COHERENTIE</a:t>
            </a:r>
            <a:endParaRPr lang="en-GB" dirty="0"/>
          </a:p>
        </p:txBody>
      </p:sp>
      <p:sp>
        <p:nvSpPr>
          <p:cNvPr id="3" name="Content Placeholder 2"/>
          <p:cNvSpPr>
            <a:spLocks noGrp="1"/>
          </p:cNvSpPr>
          <p:nvPr>
            <p:ph idx="1"/>
          </p:nvPr>
        </p:nvSpPr>
        <p:spPr>
          <a:xfrm>
            <a:off x="676656" y="2011680"/>
            <a:ext cx="10753725" cy="4524587"/>
          </a:xfrm>
        </p:spPr>
        <p:txBody>
          <a:bodyPr>
            <a:normAutofit/>
          </a:bodyPr>
          <a:lstStyle/>
          <a:p>
            <a:pPr algn="just"/>
            <a:r>
              <a:rPr lang="nl-NL" sz="2800" dirty="0" smtClean="0"/>
              <a:t>De samenhang van de interventie met andere lopende of geplande interventies in een land, sector of institutie. Ook wel: de mate waarin andere interventies (waaronder beleid) de interventie ondersteunen of ondermijnen, en </a:t>
            </a:r>
            <a:r>
              <a:rPr lang="nl-NL" sz="2800" dirty="0" err="1" smtClean="0"/>
              <a:t>vice</a:t>
            </a:r>
            <a:r>
              <a:rPr lang="nl-NL" sz="2800" dirty="0" smtClean="0"/>
              <a:t> versa. </a:t>
            </a:r>
          </a:p>
          <a:p>
            <a:pPr lvl="1" algn="just"/>
            <a:r>
              <a:rPr lang="nl-NL" sz="2800" b="1" dirty="0" smtClean="0"/>
              <a:t>Interne coherentie </a:t>
            </a:r>
            <a:r>
              <a:rPr lang="nl-NL" sz="2800" dirty="0" smtClean="0"/>
              <a:t>behelst de synergiën en verbanden tussen de interventie en andere interventies die door dezelfde institutie/overheid worden uitgevoerd. </a:t>
            </a:r>
          </a:p>
          <a:p>
            <a:pPr lvl="1" algn="just"/>
            <a:endParaRPr lang="nl-NL" sz="2800" b="1" dirty="0"/>
          </a:p>
          <a:p>
            <a:pPr lvl="1" algn="just"/>
            <a:r>
              <a:rPr lang="nl-NL" sz="2800" b="1" dirty="0" smtClean="0"/>
              <a:t>Externe coherentie </a:t>
            </a:r>
            <a:r>
              <a:rPr lang="nl-NL" sz="2800" dirty="0" smtClean="0"/>
              <a:t>omvat de samenhang tussen de interventie en de interventies door andere actoren in dezelfde context. </a:t>
            </a:r>
            <a:endParaRPr lang="en-US" sz="2800" dirty="0"/>
          </a:p>
          <a:p>
            <a:pPr lvl="1" algn="just"/>
            <a:endParaRPr lang="nl-NL" sz="2800" dirty="0"/>
          </a:p>
        </p:txBody>
      </p:sp>
      <p:sp>
        <p:nvSpPr>
          <p:cNvPr id="6" name="Slide Number Placeholder 5"/>
          <p:cNvSpPr>
            <a:spLocks noGrp="1"/>
          </p:cNvSpPr>
          <p:nvPr>
            <p:ph type="sldNum" sz="quarter" idx="12"/>
          </p:nvPr>
        </p:nvSpPr>
        <p:spPr>
          <a:xfrm>
            <a:off x="8778440" y="5460961"/>
            <a:ext cx="2926080" cy="1397039"/>
          </a:xfrm>
        </p:spPr>
        <p:txBody>
          <a:bodyPr/>
          <a:lstStyle/>
          <a:p>
            <a:fld id="{4FAB73BC-B049-4115-A692-8D63A059BFB8}" type="slidenum">
              <a:rPr lang="en-US" sz="3600" smtClean="0"/>
              <a:t>23</a:t>
            </a:fld>
            <a:endParaRPr lang="en-US" sz="3600" dirty="0"/>
          </a:p>
        </p:txBody>
      </p:sp>
    </p:spTree>
    <p:extLst>
      <p:ext uri="{BB962C8B-B14F-4D97-AF65-F5344CB8AC3E}">
        <p14:creationId xmlns:p14="http://schemas.microsoft.com/office/powerpoint/2010/main" val="298266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a:r>
            <a:br>
              <a:rPr lang="en-US" dirty="0" smtClean="0"/>
            </a:br>
            <a:r>
              <a:rPr lang="en-US" dirty="0"/>
              <a:t/>
            </a:r>
            <a:br>
              <a:rPr lang="en-US" dirty="0"/>
            </a:br>
            <a:r>
              <a:rPr lang="en-US" dirty="0" err="1" smtClean="0"/>
              <a:t>Coherentie</a:t>
            </a:r>
            <a:r>
              <a:rPr lang="en-US" dirty="0" smtClean="0"/>
              <a:t>  </a:t>
            </a:r>
            <a:endParaRPr lang="nl-NL" dirty="0"/>
          </a:p>
        </p:txBody>
      </p:sp>
      <p:sp>
        <p:nvSpPr>
          <p:cNvPr id="3" name="Subtitle 2"/>
          <p:cNvSpPr>
            <a:spLocks noGrp="1"/>
          </p:cNvSpPr>
          <p:nvPr>
            <p:ph type="subTitle" idx="1"/>
          </p:nvPr>
        </p:nvSpPr>
        <p:spPr/>
        <p:txBody>
          <a:bodyPr>
            <a:normAutofit/>
          </a:bodyPr>
          <a:lstStyle/>
          <a:p>
            <a:r>
              <a:rPr lang="en-US" sz="3200" dirty="0" smtClean="0"/>
              <a:t>Hoe BZ/BHOS </a:t>
            </a:r>
            <a:r>
              <a:rPr lang="en-US" sz="3200" dirty="0" err="1" smtClean="0"/>
              <a:t>en</a:t>
            </a:r>
            <a:r>
              <a:rPr lang="en-US" sz="3200" dirty="0" smtClean="0"/>
              <a:t> IOB </a:t>
            </a:r>
            <a:r>
              <a:rPr lang="en-US" sz="3200" dirty="0" err="1" smtClean="0"/>
              <a:t>coherentie</a:t>
            </a:r>
            <a:r>
              <a:rPr lang="en-US" sz="3200" dirty="0" smtClean="0"/>
              <a:t> </a:t>
            </a:r>
            <a:r>
              <a:rPr lang="en-US" sz="3200" dirty="0" err="1" smtClean="0"/>
              <a:t>bezien</a:t>
            </a:r>
            <a:r>
              <a:rPr lang="en-US" sz="3200" dirty="0" smtClean="0"/>
              <a:t> </a:t>
            </a:r>
            <a:r>
              <a:rPr lang="en-US" sz="3200" dirty="0" err="1" smtClean="0"/>
              <a:t>en</a:t>
            </a:r>
            <a:r>
              <a:rPr lang="en-US" sz="3200" dirty="0" smtClean="0"/>
              <a:t> </a:t>
            </a:r>
            <a:r>
              <a:rPr lang="en-US" sz="3200" dirty="0" err="1" smtClean="0"/>
              <a:t>evalueren</a:t>
            </a:r>
            <a:endParaRPr lang="nl-NL" sz="3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002824" y="25414"/>
            <a:ext cx="1820826" cy="2193897"/>
          </a:xfrm>
          <a:prstGeom prst="rect">
            <a:avLst/>
          </a:prstGeom>
        </p:spPr>
      </p:pic>
      <p:pic>
        <p:nvPicPr>
          <p:cNvPr id="5" name="Picture 4" descr="Team:Calgary/Project/Synergy - 2012.igem.or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215" y="4607168"/>
            <a:ext cx="606553" cy="914402"/>
          </a:xfrm>
          <a:prstGeom prst="rect">
            <a:avLst/>
          </a:prstGeom>
        </p:spPr>
      </p:pic>
    </p:spTree>
    <p:extLst>
      <p:ext uri="{BB962C8B-B14F-4D97-AF65-F5344CB8AC3E}">
        <p14:creationId xmlns:p14="http://schemas.microsoft.com/office/powerpoint/2010/main" val="307147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03" y="68977"/>
            <a:ext cx="10772775" cy="1658198"/>
          </a:xfrm>
        </p:spPr>
        <p:txBody>
          <a:bodyPr>
            <a:normAutofit/>
          </a:bodyPr>
          <a:lstStyle/>
          <a:p>
            <a:r>
              <a:rPr lang="en-US" sz="3600" dirty="0" err="1" smtClean="0"/>
              <a:t>Beleidscoherentie</a:t>
            </a:r>
            <a:r>
              <a:rPr lang="en-US" sz="3600" dirty="0" smtClean="0"/>
              <a:t> </a:t>
            </a:r>
            <a:r>
              <a:rPr lang="en-US" sz="3600" dirty="0" err="1" smtClean="0"/>
              <a:t>voor</a:t>
            </a:r>
            <a:r>
              <a:rPr lang="en-US" sz="3600" dirty="0" smtClean="0"/>
              <a:t> (</a:t>
            </a:r>
            <a:r>
              <a:rPr lang="en-US" sz="3600" dirty="0" err="1" smtClean="0"/>
              <a:t>duurzame</a:t>
            </a:r>
            <a:r>
              <a:rPr lang="en-US" sz="3600" dirty="0" smtClean="0"/>
              <a:t>) </a:t>
            </a:r>
            <a:r>
              <a:rPr lang="en-US" sz="3600" dirty="0" err="1" smtClean="0"/>
              <a:t>ontwikkeling</a:t>
            </a:r>
            <a:endParaRPr lang="nl-NL" sz="3600" dirty="0"/>
          </a:p>
        </p:txBody>
      </p:sp>
      <p:pic>
        <p:nvPicPr>
          <p:cNvPr id="4" name="Content Placeholder 3" descr="File:Netherlands in the World.svg - Wikimedia Comm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19605" y="2909913"/>
            <a:ext cx="4687034" cy="2343517"/>
          </a:xfrm>
        </p:spPr>
      </p:pic>
      <p:graphicFrame>
        <p:nvGraphicFramePr>
          <p:cNvPr id="6" name="Diagram 5"/>
          <p:cNvGraphicFramePr/>
          <p:nvPr>
            <p:extLst>
              <p:ext uri="{D42A27DB-BD31-4B8C-83A1-F6EECF244321}">
                <p14:modId xmlns:p14="http://schemas.microsoft.com/office/powerpoint/2010/main" val="1253058745"/>
              </p:ext>
            </p:extLst>
          </p:nvPr>
        </p:nvGraphicFramePr>
        <p:xfrm>
          <a:off x="899746" y="1305343"/>
          <a:ext cx="6977757" cy="1754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How smallholder farmers in Zimbabwe are succeeding with ..."/>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4242461"/>
            <a:ext cx="3924267" cy="2615539"/>
          </a:xfrm>
          <a:prstGeom prst="rect">
            <a:avLst/>
          </a:prstGeom>
        </p:spPr>
      </p:pic>
      <p:pic>
        <p:nvPicPr>
          <p:cNvPr id="8" name="Picture 7" descr="‘Powering Earth 2050’ Debate: Is California’s 100 Percent ..."/>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01977" y="4242461"/>
            <a:ext cx="4190023" cy="2615539"/>
          </a:xfrm>
          <a:prstGeom prst="rect">
            <a:avLst/>
          </a:prstGeom>
        </p:spPr>
      </p:pic>
    </p:spTree>
    <p:extLst>
      <p:ext uri="{BB962C8B-B14F-4D97-AF65-F5344CB8AC3E}">
        <p14:creationId xmlns:p14="http://schemas.microsoft.com/office/powerpoint/2010/main" val="206250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515298"/>
            <a:ext cx="10772775" cy="1658198"/>
          </a:xfrm>
        </p:spPr>
        <p:txBody>
          <a:bodyPr>
            <a:normAutofit/>
          </a:bodyPr>
          <a:lstStyle/>
          <a:p>
            <a:r>
              <a:rPr lang="en-US" sz="4800" dirty="0" smtClean="0"/>
              <a:t>Sustainable Development Goals</a:t>
            </a:r>
            <a:endParaRPr lang="nl-NL" sz="4800" dirty="0"/>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32892" y="3417957"/>
            <a:ext cx="5187392" cy="2683628"/>
          </a:xfrm>
          <a:prstGeom prst="rect">
            <a:avLst/>
          </a:prstGeom>
        </p:spPr>
      </p:pic>
      <p:sp>
        <p:nvSpPr>
          <p:cNvPr id="5" name="TextBox 4"/>
          <p:cNvSpPr txBox="1"/>
          <p:nvPr/>
        </p:nvSpPr>
        <p:spPr>
          <a:xfrm>
            <a:off x="657224" y="2213108"/>
            <a:ext cx="12578896" cy="1015663"/>
          </a:xfrm>
          <a:prstGeom prst="rect">
            <a:avLst/>
          </a:prstGeom>
          <a:noFill/>
        </p:spPr>
        <p:txBody>
          <a:bodyPr wrap="square" rtlCol="0">
            <a:spAutoFit/>
          </a:bodyPr>
          <a:lstStyle/>
          <a:p>
            <a:r>
              <a:rPr lang="en-US" sz="2000" dirty="0" err="1" smtClean="0"/>
              <a:t>Beleidscoherentie</a:t>
            </a:r>
            <a:r>
              <a:rPr lang="en-US" sz="2000" dirty="0" smtClean="0"/>
              <a:t> </a:t>
            </a:r>
            <a:r>
              <a:rPr lang="en-US" sz="2000" dirty="0" err="1" smtClean="0"/>
              <a:t>voor</a:t>
            </a:r>
            <a:r>
              <a:rPr lang="en-US" sz="2000" dirty="0" smtClean="0"/>
              <a:t> </a:t>
            </a:r>
            <a:r>
              <a:rPr lang="en-US" sz="2000" dirty="0" err="1" smtClean="0"/>
              <a:t>duurzame</a:t>
            </a:r>
            <a:r>
              <a:rPr lang="en-US" sz="2000" dirty="0" smtClean="0"/>
              <a:t> </a:t>
            </a:r>
            <a:r>
              <a:rPr lang="en-US" sz="2000" dirty="0" err="1" smtClean="0"/>
              <a:t>ontwikkeling</a:t>
            </a:r>
            <a:r>
              <a:rPr lang="en-US" sz="2000" dirty="0" smtClean="0"/>
              <a:t>:</a:t>
            </a:r>
          </a:p>
          <a:p>
            <a:r>
              <a:rPr lang="en-US" sz="2000" dirty="0" err="1" smtClean="0"/>
              <a:t>Holistisch</a:t>
            </a:r>
            <a:r>
              <a:rPr lang="en-US" sz="2000" dirty="0" smtClean="0"/>
              <a:t>, </a:t>
            </a:r>
            <a:r>
              <a:rPr lang="en-US" sz="2000" dirty="0" err="1" smtClean="0"/>
              <a:t>integraal</a:t>
            </a:r>
            <a:r>
              <a:rPr lang="en-US" sz="2000" dirty="0" smtClean="0"/>
              <a:t>, </a:t>
            </a:r>
            <a:r>
              <a:rPr lang="en-US" sz="2000" dirty="0" err="1" smtClean="0"/>
              <a:t>systeemdenken</a:t>
            </a:r>
            <a:r>
              <a:rPr lang="en-US" sz="2000" dirty="0" smtClean="0"/>
              <a:t>, </a:t>
            </a:r>
            <a:r>
              <a:rPr lang="en-US" sz="2000" dirty="0" err="1" smtClean="0"/>
              <a:t>transformatie</a:t>
            </a:r>
            <a:endParaRPr lang="en-US" sz="2000" dirty="0"/>
          </a:p>
          <a:p>
            <a:r>
              <a:rPr lang="en-US" sz="2000" dirty="0" err="1" smtClean="0"/>
              <a:t>Ook</a:t>
            </a:r>
            <a:r>
              <a:rPr lang="en-US" sz="2000" dirty="0" smtClean="0"/>
              <a:t> </a:t>
            </a:r>
            <a:r>
              <a:rPr lang="en-US" sz="2000" dirty="0" err="1" smtClean="0"/>
              <a:t>inclusief</a:t>
            </a:r>
            <a:r>
              <a:rPr lang="en-US" sz="2000" dirty="0" smtClean="0"/>
              <a:t>: </a:t>
            </a:r>
            <a:r>
              <a:rPr lang="en-US" sz="2000" i="1" dirty="0" smtClean="0"/>
              <a:t>Leave No One Behind</a:t>
            </a:r>
            <a:endParaRPr lang="nl-NL" i="1" dirty="0"/>
          </a:p>
        </p:txBody>
      </p:sp>
    </p:spTree>
    <p:extLst>
      <p:ext uri="{BB962C8B-B14F-4D97-AF65-F5344CB8AC3E}">
        <p14:creationId xmlns:p14="http://schemas.microsoft.com/office/powerpoint/2010/main" val="278449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52" y="3263491"/>
            <a:ext cx="6096000" cy="923330"/>
          </a:xfrm>
          <a:prstGeom prst="rect">
            <a:avLst/>
          </a:prstGeom>
        </p:spPr>
        <p:txBody>
          <a:bodyPr>
            <a:spAutoFit/>
          </a:bodyPr>
          <a:lstStyle/>
          <a:p>
            <a:r>
              <a:rPr lang="en-US" dirty="0"/>
              <a:t>NB. Je </a:t>
            </a:r>
            <a:r>
              <a:rPr lang="en-US" dirty="0" err="1"/>
              <a:t>hoeft</a:t>
            </a:r>
            <a:r>
              <a:rPr lang="en-US" dirty="0"/>
              <a:t> </a:t>
            </a:r>
            <a:r>
              <a:rPr lang="en-US" dirty="0" err="1"/>
              <a:t>niet</a:t>
            </a:r>
            <a:r>
              <a:rPr lang="en-US" dirty="0"/>
              <a:t> </a:t>
            </a:r>
            <a:r>
              <a:rPr lang="en-US" dirty="0" err="1"/>
              <a:t>altijd</a:t>
            </a:r>
            <a:r>
              <a:rPr lang="en-US" dirty="0"/>
              <a:t> </a:t>
            </a:r>
            <a:r>
              <a:rPr lang="en-US" dirty="0" err="1"/>
              <a:t>alle</a:t>
            </a:r>
            <a:r>
              <a:rPr lang="en-US" dirty="0"/>
              <a:t> criteria </a:t>
            </a:r>
            <a:r>
              <a:rPr lang="en-US" dirty="0" err="1"/>
              <a:t>te</a:t>
            </a:r>
            <a:r>
              <a:rPr lang="en-US" dirty="0"/>
              <a:t> </a:t>
            </a:r>
            <a:r>
              <a:rPr lang="en-US" dirty="0" err="1"/>
              <a:t>onderzoeken</a:t>
            </a:r>
            <a:r>
              <a:rPr lang="en-US" dirty="0"/>
              <a:t>. </a:t>
            </a:r>
            <a:endParaRPr lang="en-US" dirty="0" smtClean="0"/>
          </a:p>
          <a:p>
            <a:r>
              <a:rPr lang="en-US" dirty="0" smtClean="0"/>
              <a:t>In </a:t>
            </a:r>
            <a:r>
              <a:rPr lang="en-US" dirty="0" err="1"/>
              <a:t>een</a:t>
            </a:r>
            <a:r>
              <a:rPr lang="en-US" dirty="0"/>
              <a:t> </a:t>
            </a:r>
            <a:r>
              <a:rPr lang="en-US" dirty="0" err="1" smtClean="0"/>
              <a:t>Beleidsdoorlichting</a:t>
            </a:r>
            <a:r>
              <a:rPr lang="en-US" dirty="0" smtClean="0"/>
              <a:t> </a:t>
            </a:r>
            <a:r>
              <a:rPr lang="en-US" dirty="0" err="1"/>
              <a:t>wel</a:t>
            </a:r>
            <a:r>
              <a:rPr lang="en-US" dirty="0"/>
              <a:t> RPE </a:t>
            </a:r>
            <a:r>
              <a:rPr lang="en-US" dirty="0" err="1" smtClean="0"/>
              <a:t>vragen</a:t>
            </a:r>
            <a:r>
              <a:rPr lang="en-US" dirty="0" smtClean="0"/>
              <a:t>.</a:t>
            </a:r>
          </a:p>
          <a:p>
            <a:endParaRPr lang="en-US" dirty="0"/>
          </a:p>
        </p:txBody>
      </p:sp>
      <p:sp>
        <p:nvSpPr>
          <p:cNvPr id="3" name="Title 2"/>
          <p:cNvSpPr>
            <a:spLocks noGrp="1"/>
          </p:cNvSpPr>
          <p:nvPr>
            <p:ph type="title"/>
          </p:nvPr>
        </p:nvSpPr>
        <p:spPr/>
        <p:txBody>
          <a:bodyPr vert="horz" lIns="91440" tIns="45720" rIns="91440" bIns="45720" rtlCol="0" anchor="ctr">
            <a:normAutofit/>
          </a:bodyPr>
          <a:lstStyle/>
          <a:p>
            <a:r>
              <a:rPr lang="en-US" sz="4800" dirty="0" err="1"/>
              <a:t>Voorbeelden</a:t>
            </a:r>
            <a:r>
              <a:rPr lang="en-US" sz="4800" dirty="0"/>
              <a:t> </a:t>
            </a:r>
            <a:r>
              <a:rPr lang="en-US" sz="4800" dirty="0" err="1"/>
              <a:t>uit</a:t>
            </a:r>
            <a:r>
              <a:rPr lang="en-US" sz="4800" dirty="0"/>
              <a:t> IOB </a:t>
            </a:r>
            <a:r>
              <a:rPr lang="en-US" sz="4800" dirty="0" err="1"/>
              <a:t>werk</a:t>
            </a:r>
            <a:endParaRPr lang="nl-NL" sz="4800" dirty="0"/>
          </a:p>
        </p:txBody>
      </p:sp>
      <p:sp>
        <p:nvSpPr>
          <p:cNvPr id="4" name="Content Placeholder 3"/>
          <p:cNvSpPr>
            <a:spLocks noGrp="1"/>
          </p:cNvSpPr>
          <p:nvPr>
            <p:ph idx="1"/>
          </p:nvPr>
        </p:nvSpPr>
        <p:spPr/>
        <p:txBody>
          <a:bodyPr/>
          <a:lstStyle/>
          <a:p>
            <a:pPr marL="0" indent="0">
              <a:buNone/>
            </a:pPr>
            <a:r>
              <a:rPr lang="en-US" dirty="0" smtClean="0"/>
              <a:t>1) </a:t>
            </a:r>
            <a:r>
              <a:rPr lang="en-US" dirty="0" err="1" smtClean="0"/>
              <a:t>Beleidsdoorlichting</a:t>
            </a:r>
            <a:r>
              <a:rPr lang="en-US" dirty="0" smtClean="0"/>
              <a:t> </a:t>
            </a:r>
            <a:r>
              <a:rPr lang="en-US" dirty="0" err="1" smtClean="0"/>
              <a:t>hulp</a:t>
            </a:r>
            <a:r>
              <a:rPr lang="en-US" dirty="0" smtClean="0"/>
              <a:t>, </a:t>
            </a:r>
            <a:r>
              <a:rPr lang="en-US" dirty="0" err="1" smtClean="0"/>
              <a:t>handel</a:t>
            </a:r>
            <a:r>
              <a:rPr lang="en-US" dirty="0" smtClean="0"/>
              <a:t> &amp; </a:t>
            </a:r>
            <a:r>
              <a:rPr lang="en-US" dirty="0" err="1" smtClean="0"/>
              <a:t>investeringen</a:t>
            </a:r>
            <a:endParaRPr lang="en-US" dirty="0" smtClean="0"/>
          </a:p>
          <a:p>
            <a:pPr marL="0" indent="0">
              <a:buNone/>
            </a:pPr>
            <a:r>
              <a:rPr lang="en-US" dirty="0" smtClean="0"/>
              <a:t>2) </a:t>
            </a:r>
            <a:r>
              <a:rPr lang="en-US" dirty="0" err="1" smtClean="0"/>
              <a:t>Coherentie</a:t>
            </a:r>
            <a:r>
              <a:rPr lang="en-US" dirty="0" smtClean="0"/>
              <a:t> </a:t>
            </a:r>
            <a:r>
              <a:rPr lang="en-US" dirty="0" err="1" smtClean="0"/>
              <a:t>studie</a:t>
            </a:r>
            <a:r>
              <a:rPr lang="en-US" dirty="0" smtClean="0"/>
              <a:t> water, </a:t>
            </a:r>
            <a:r>
              <a:rPr lang="en-US" dirty="0" err="1" smtClean="0"/>
              <a:t>voedsel</a:t>
            </a:r>
            <a:r>
              <a:rPr lang="en-US" dirty="0" smtClean="0"/>
              <a:t>, </a:t>
            </a:r>
            <a:r>
              <a:rPr lang="en-US" dirty="0" err="1" smtClean="0"/>
              <a:t>klimaat</a:t>
            </a:r>
            <a:endParaRPr lang="nl-NL" dirty="0"/>
          </a:p>
        </p:txBody>
      </p:sp>
      <p:pic>
        <p:nvPicPr>
          <p:cNvPr id="5" name="Picture 4" descr="Development - Highway Sign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6020" y="3221006"/>
            <a:ext cx="4154630" cy="2766291"/>
          </a:xfrm>
          <a:prstGeom prst="rect">
            <a:avLst/>
          </a:prstGeom>
        </p:spPr>
      </p:pic>
    </p:spTree>
    <p:extLst>
      <p:ext uri="{BB962C8B-B14F-4D97-AF65-F5344CB8AC3E}">
        <p14:creationId xmlns:p14="http://schemas.microsoft.com/office/powerpoint/2010/main" val="276052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93" y="-71053"/>
            <a:ext cx="10515600" cy="931830"/>
          </a:xfrm>
        </p:spPr>
        <p:txBody>
          <a:bodyPr>
            <a:normAutofit fontScale="90000"/>
          </a:bodyPr>
          <a:lstStyle/>
          <a:p>
            <a:r>
              <a:rPr lang="en-US" sz="3600" dirty="0" err="1" smtClean="0"/>
              <a:t>Voorbeeld</a:t>
            </a:r>
            <a:r>
              <a:rPr lang="en-US" sz="3600" dirty="0" smtClean="0"/>
              <a:t> 1: </a:t>
            </a:r>
            <a:r>
              <a:rPr lang="en-US" sz="3600" dirty="0" err="1" smtClean="0"/>
              <a:t>Beleidsdoorlichting</a:t>
            </a:r>
            <a:r>
              <a:rPr lang="en-US" sz="3600" dirty="0" smtClean="0"/>
              <a:t> </a:t>
            </a:r>
            <a:r>
              <a:rPr lang="en-US" sz="3600" dirty="0" err="1" smtClean="0"/>
              <a:t>hulp</a:t>
            </a:r>
            <a:r>
              <a:rPr lang="en-US" sz="3600" dirty="0" smtClean="0"/>
              <a:t>, </a:t>
            </a:r>
            <a:r>
              <a:rPr lang="en-US" sz="3600" dirty="0" err="1" smtClean="0"/>
              <a:t>handel</a:t>
            </a:r>
            <a:r>
              <a:rPr lang="en-US" sz="3600" dirty="0" smtClean="0"/>
              <a:t> </a:t>
            </a:r>
            <a:r>
              <a:rPr lang="en-US" sz="3600" dirty="0" err="1" smtClean="0"/>
              <a:t>en</a:t>
            </a:r>
            <a:r>
              <a:rPr lang="en-US" sz="3600" dirty="0" smtClean="0"/>
              <a:t> </a:t>
            </a:r>
            <a:r>
              <a:rPr lang="en-US" sz="3600" dirty="0" err="1" smtClean="0"/>
              <a:t>investeringen</a:t>
            </a:r>
            <a:endParaRPr lang="nl-NL" sz="3600" dirty="0"/>
          </a:p>
        </p:txBody>
      </p:sp>
      <p:sp>
        <p:nvSpPr>
          <p:cNvPr id="3" name="Content Placeholder 2"/>
          <p:cNvSpPr>
            <a:spLocks noGrp="1"/>
          </p:cNvSpPr>
          <p:nvPr>
            <p:ph idx="1"/>
          </p:nvPr>
        </p:nvSpPr>
        <p:spPr>
          <a:xfrm>
            <a:off x="838200" y="1296956"/>
            <a:ext cx="10515600" cy="2675954"/>
          </a:xfrm>
        </p:spPr>
        <p:txBody>
          <a:bodyPr>
            <a:normAutofit/>
          </a:bodyPr>
          <a:lstStyle/>
          <a:p>
            <a:pPr marL="0" indent="0">
              <a:buNone/>
            </a:pPr>
            <a:r>
              <a:rPr lang="en-US" sz="1800" b="1" i="1" dirty="0" err="1" smtClean="0"/>
              <a:t>Thema</a:t>
            </a:r>
            <a:r>
              <a:rPr lang="en-US" sz="1800" b="1" i="1" dirty="0" smtClean="0"/>
              <a:t>:</a:t>
            </a:r>
            <a:r>
              <a:rPr lang="en-US" sz="1800" dirty="0" smtClean="0"/>
              <a:t> </a:t>
            </a:r>
            <a:r>
              <a:rPr lang="en-US" sz="1800" dirty="0" err="1" smtClean="0"/>
              <a:t>Onderzoek</a:t>
            </a:r>
            <a:r>
              <a:rPr lang="en-US" sz="1800" dirty="0" smtClean="0"/>
              <a:t> </a:t>
            </a:r>
            <a:r>
              <a:rPr lang="en-US" sz="1800" dirty="0" err="1" smtClean="0"/>
              <a:t>naar</a:t>
            </a:r>
            <a:r>
              <a:rPr lang="en-US" sz="1800" dirty="0" smtClean="0"/>
              <a:t> </a:t>
            </a:r>
            <a:r>
              <a:rPr lang="en-US" sz="1800" dirty="0" err="1" smtClean="0"/>
              <a:t>synergie</a:t>
            </a:r>
            <a:r>
              <a:rPr lang="en-US" sz="1800" dirty="0" smtClean="0"/>
              <a:t> </a:t>
            </a:r>
            <a:r>
              <a:rPr lang="en-US" sz="1800" dirty="0" err="1" smtClean="0"/>
              <a:t>en</a:t>
            </a:r>
            <a:r>
              <a:rPr lang="en-US" sz="1800" dirty="0" smtClean="0"/>
              <a:t> </a:t>
            </a:r>
            <a:r>
              <a:rPr lang="en-US" sz="1800" dirty="0" err="1" smtClean="0"/>
              <a:t>coherentie</a:t>
            </a:r>
            <a:r>
              <a:rPr lang="en-US" sz="1800" dirty="0" smtClean="0"/>
              <a:t> </a:t>
            </a:r>
            <a:r>
              <a:rPr lang="en-US" sz="1800" dirty="0" err="1" smtClean="0"/>
              <a:t>tussen</a:t>
            </a:r>
            <a:r>
              <a:rPr lang="en-US" sz="1800" dirty="0" smtClean="0"/>
              <a:t> </a:t>
            </a:r>
            <a:r>
              <a:rPr lang="en-US" sz="1800" dirty="0" err="1" smtClean="0"/>
              <a:t>handels</a:t>
            </a:r>
            <a:r>
              <a:rPr lang="en-US" sz="1800" dirty="0" smtClean="0"/>
              <a:t>- </a:t>
            </a:r>
            <a:r>
              <a:rPr lang="en-US" sz="1800" dirty="0" err="1" smtClean="0"/>
              <a:t>en</a:t>
            </a:r>
            <a:r>
              <a:rPr lang="en-US" sz="1800" dirty="0" smtClean="0"/>
              <a:t> </a:t>
            </a:r>
            <a:r>
              <a:rPr lang="en-US" sz="1800" dirty="0" err="1" smtClean="0"/>
              <a:t>hulpagenda</a:t>
            </a:r>
            <a:r>
              <a:rPr lang="en-US" sz="1800" dirty="0" smtClean="0"/>
              <a:t> – </a:t>
            </a:r>
            <a:r>
              <a:rPr lang="en-US" sz="1800" i="1" dirty="0" smtClean="0"/>
              <a:t>interne </a:t>
            </a:r>
            <a:r>
              <a:rPr lang="en-US" sz="1800" i="1" dirty="0" err="1" smtClean="0"/>
              <a:t>coherentie</a:t>
            </a:r>
            <a:endParaRPr lang="en-US" sz="1800" i="1" dirty="0" smtClean="0"/>
          </a:p>
          <a:p>
            <a:pPr marL="0" indent="0">
              <a:buNone/>
            </a:pPr>
            <a:r>
              <a:rPr lang="en-US" sz="1800" b="1" i="1" dirty="0" err="1" smtClean="0"/>
              <a:t>Methode</a:t>
            </a:r>
            <a:r>
              <a:rPr lang="en-US" sz="1800" dirty="0" smtClean="0"/>
              <a:t>: interviews, </a:t>
            </a:r>
            <a:r>
              <a:rPr lang="en-US" sz="1800" i="1" dirty="0" smtClean="0"/>
              <a:t>focal groups</a:t>
            </a:r>
            <a:r>
              <a:rPr lang="en-US" sz="1800" dirty="0" smtClean="0"/>
              <a:t>, </a:t>
            </a:r>
            <a:r>
              <a:rPr lang="en-US" sz="1800" dirty="0" err="1" smtClean="0"/>
              <a:t>systematische</a:t>
            </a:r>
            <a:r>
              <a:rPr lang="en-US" sz="1800" dirty="0" smtClean="0"/>
              <a:t> review van </a:t>
            </a:r>
            <a:r>
              <a:rPr lang="en-US" sz="1800" dirty="0" err="1" smtClean="0"/>
              <a:t>eigen</a:t>
            </a:r>
            <a:r>
              <a:rPr lang="en-US" sz="1800" dirty="0" smtClean="0"/>
              <a:t> </a:t>
            </a:r>
            <a:r>
              <a:rPr lang="en-US" sz="1800" dirty="0" err="1" smtClean="0"/>
              <a:t>en</a:t>
            </a:r>
            <a:r>
              <a:rPr lang="en-US" sz="1800" dirty="0" smtClean="0"/>
              <a:t> </a:t>
            </a:r>
            <a:r>
              <a:rPr lang="en-US" sz="1800" dirty="0" err="1" smtClean="0"/>
              <a:t>externe</a:t>
            </a:r>
            <a:r>
              <a:rPr lang="en-US" sz="1800" dirty="0" smtClean="0"/>
              <a:t> </a:t>
            </a:r>
            <a:r>
              <a:rPr lang="en-US" sz="1800" dirty="0" err="1" smtClean="0"/>
              <a:t>evaluaties</a:t>
            </a:r>
            <a:r>
              <a:rPr lang="en-US" sz="1800" dirty="0" smtClean="0"/>
              <a:t>.</a:t>
            </a:r>
          </a:p>
          <a:p>
            <a:pPr marL="0" indent="0">
              <a:buNone/>
            </a:pPr>
            <a:r>
              <a:rPr lang="nl-NL" sz="1800" b="1" i="1" dirty="0" smtClean="0"/>
              <a:t>Concept bevindingen: </a:t>
            </a:r>
          </a:p>
          <a:p>
            <a:pPr marL="0" indent="0">
              <a:buNone/>
            </a:pPr>
            <a:r>
              <a:rPr lang="nl-NL" sz="1800" b="1" i="1" dirty="0" smtClean="0"/>
              <a:t>- </a:t>
            </a:r>
            <a:r>
              <a:rPr lang="nl-NL" sz="1800" i="1" dirty="0" smtClean="0"/>
              <a:t>Er is spanning </a:t>
            </a:r>
            <a:r>
              <a:rPr lang="nl-NL" sz="1800" i="1" dirty="0"/>
              <a:t>tussen de </a:t>
            </a:r>
            <a:r>
              <a:rPr lang="nl-NL" sz="1800" i="1" dirty="0" smtClean="0"/>
              <a:t>doelstellingen. De </a:t>
            </a:r>
            <a:r>
              <a:rPr lang="nl-NL" sz="1800" i="1" dirty="0"/>
              <a:t>integratie van DGBEB in BZ lost </a:t>
            </a:r>
            <a:r>
              <a:rPr lang="nl-NL" sz="1800" i="1" dirty="0" smtClean="0"/>
              <a:t>deze niet </a:t>
            </a:r>
            <a:r>
              <a:rPr lang="nl-NL" sz="1800" i="1" dirty="0"/>
              <a:t>op. </a:t>
            </a:r>
            <a:r>
              <a:rPr lang="nl-NL" sz="1800" i="1" dirty="0" smtClean="0"/>
              <a:t>Betere coördinatie </a:t>
            </a:r>
            <a:r>
              <a:rPr lang="nl-NL" sz="1800" i="1" dirty="0"/>
              <a:t>is </a:t>
            </a:r>
            <a:r>
              <a:rPr lang="nl-NL" sz="1800" i="1" dirty="0" smtClean="0"/>
              <a:t>een </a:t>
            </a:r>
            <a:r>
              <a:rPr lang="nl-NL" sz="1800" i="1" dirty="0"/>
              <a:t>voorwaarde, maar onvoldoende voor het bereiken van synergie op beleidsniveau. </a:t>
            </a:r>
            <a:endParaRPr lang="nl-NL" sz="1800" i="1" dirty="0" smtClean="0"/>
          </a:p>
          <a:p>
            <a:pPr marL="0" indent="0">
              <a:buNone/>
            </a:pPr>
            <a:r>
              <a:rPr lang="nl-NL" sz="1800" i="1" dirty="0" smtClean="0"/>
              <a:t>- Voor </a:t>
            </a:r>
            <a:r>
              <a:rPr lang="nl-NL" sz="1800" i="1" dirty="0"/>
              <a:t>coherentie en synergie </a:t>
            </a:r>
            <a:r>
              <a:rPr lang="nl-NL" sz="1800" i="1" dirty="0" smtClean="0"/>
              <a:t>zijn een </a:t>
            </a:r>
            <a:r>
              <a:rPr lang="nl-NL" sz="1800" i="1" dirty="0"/>
              <a:t>samenhangend instrumentaanbod en een sterkere makelaarsrol voor de posten </a:t>
            </a:r>
            <a:r>
              <a:rPr lang="nl-NL" sz="1800" i="1" dirty="0" smtClean="0"/>
              <a:t>nodig. Er is echter een gescheiden instrumentarium </a:t>
            </a:r>
            <a:r>
              <a:rPr lang="nl-NL" sz="1800" i="1" dirty="0"/>
              <a:t>met verschillende voorwaarden, landenlijsten en </a:t>
            </a:r>
            <a:r>
              <a:rPr lang="nl-NL" sz="1800" i="1" dirty="0" smtClean="0"/>
              <a:t>budgetten.</a:t>
            </a:r>
          </a:p>
          <a:p>
            <a:endParaRPr lang="nl-NL" sz="1600" i="1" dirty="0"/>
          </a:p>
        </p:txBody>
      </p:sp>
      <p:pic>
        <p:nvPicPr>
          <p:cNvPr id="4" name="Picture 3"/>
          <p:cNvPicPr/>
          <p:nvPr/>
        </p:nvPicPr>
        <p:blipFill rotWithShape="1">
          <a:blip r:embed="rId3"/>
          <a:srcRect l="24461" t="19696" r="17528" b="25303"/>
          <a:stretch/>
        </p:blipFill>
        <p:spPr bwMode="auto">
          <a:xfrm>
            <a:off x="6349196" y="3731172"/>
            <a:ext cx="5328786" cy="2680786"/>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838200" y="3972910"/>
            <a:ext cx="5404945" cy="1200329"/>
          </a:xfrm>
          <a:prstGeom prst="rect">
            <a:avLst/>
          </a:prstGeom>
          <a:noFill/>
        </p:spPr>
        <p:txBody>
          <a:bodyPr wrap="square" rtlCol="0">
            <a:spAutoFit/>
          </a:bodyPr>
          <a:lstStyle/>
          <a:p>
            <a:r>
              <a:rPr lang="nl-NL" i="1" dirty="0"/>
              <a:t>- De gecombineerde hulp en handel agenda heeft vooral </a:t>
            </a:r>
          </a:p>
          <a:p>
            <a:r>
              <a:rPr lang="nl-NL" i="1" dirty="0"/>
              <a:t>kans van slagen in transitielanden waar </a:t>
            </a:r>
            <a:r>
              <a:rPr lang="nl-NL" i="1" dirty="0" smtClean="0"/>
              <a:t>zowel </a:t>
            </a:r>
            <a:r>
              <a:rPr lang="nl-NL" i="1" dirty="0"/>
              <a:t>ontwikkelingsuitdagingen liggen als handelskansen.</a:t>
            </a:r>
          </a:p>
          <a:p>
            <a:endParaRPr lang="nl-NL" dirty="0"/>
          </a:p>
        </p:txBody>
      </p:sp>
    </p:spTree>
    <p:extLst>
      <p:ext uri="{BB962C8B-B14F-4D97-AF65-F5344CB8AC3E}">
        <p14:creationId xmlns:p14="http://schemas.microsoft.com/office/powerpoint/2010/main" val="254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300" y="-336039"/>
            <a:ext cx="10772775" cy="1658198"/>
          </a:xfrm>
        </p:spPr>
        <p:txBody>
          <a:bodyPr vert="horz" lIns="91440" tIns="45720" rIns="91440" bIns="45720" rtlCol="0" anchor="ctr">
            <a:normAutofit/>
          </a:bodyPr>
          <a:lstStyle/>
          <a:p>
            <a:r>
              <a:rPr lang="en-US" sz="3600" dirty="0" err="1"/>
              <a:t>Voorbeeld</a:t>
            </a:r>
            <a:r>
              <a:rPr lang="en-US" sz="3600" dirty="0"/>
              <a:t> 2: </a:t>
            </a:r>
            <a:r>
              <a:rPr lang="en-US" sz="3600" dirty="0" err="1"/>
              <a:t>Evaluatie</a:t>
            </a:r>
            <a:r>
              <a:rPr lang="en-US" sz="3600" dirty="0"/>
              <a:t> </a:t>
            </a:r>
            <a:r>
              <a:rPr lang="en-US" sz="3600" dirty="0" err="1"/>
              <a:t>coherentie</a:t>
            </a:r>
            <a:r>
              <a:rPr lang="en-US" sz="3600" dirty="0"/>
              <a:t> water, </a:t>
            </a:r>
            <a:r>
              <a:rPr lang="en-US" sz="3600" dirty="0" err="1"/>
              <a:t>voedsel</a:t>
            </a:r>
            <a:r>
              <a:rPr lang="en-US" sz="3600" dirty="0"/>
              <a:t>, </a:t>
            </a:r>
            <a:r>
              <a:rPr lang="en-US" sz="3600" dirty="0" err="1"/>
              <a:t>klimaat</a:t>
            </a:r>
            <a:r>
              <a:rPr lang="en-US" sz="3600" dirty="0"/>
              <a:t> </a:t>
            </a:r>
            <a:endParaRPr lang="nl-NL" sz="3600" dirty="0"/>
          </a:p>
        </p:txBody>
      </p:sp>
      <p:sp>
        <p:nvSpPr>
          <p:cNvPr id="3" name="Content Placeholder 2"/>
          <p:cNvSpPr>
            <a:spLocks noGrp="1"/>
          </p:cNvSpPr>
          <p:nvPr>
            <p:ph idx="1"/>
          </p:nvPr>
        </p:nvSpPr>
        <p:spPr>
          <a:xfrm>
            <a:off x="838200" y="1597025"/>
            <a:ext cx="10515600" cy="4351338"/>
          </a:xfrm>
        </p:spPr>
        <p:txBody>
          <a:bodyPr>
            <a:normAutofit/>
          </a:bodyPr>
          <a:lstStyle/>
          <a:p>
            <a:pPr marL="0" indent="0">
              <a:buNone/>
            </a:pPr>
            <a:r>
              <a:rPr lang="en-US" sz="1800" b="1" i="1" dirty="0" err="1"/>
              <a:t>Thema</a:t>
            </a:r>
            <a:r>
              <a:rPr lang="en-US" sz="1800" b="1" i="1" dirty="0"/>
              <a:t>:</a:t>
            </a:r>
            <a:r>
              <a:rPr lang="en-US" sz="2000" dirty="0" smtClean="0"/>
              <a:t> </a:t>
            </a:r>
            <a:r>
              <a:rPr lang="en-US" sz="2000" dirty="0" err="1" smtClean="0"/>
              <a:t>Periodieke</a:t>
            </a:r>
            <a:r>
              <a:rPr lang="en-US" sz="2000" dirty="0" smtClean="0"/>
              <a:t> Rapportage </a:t>
            </a:r>
            <a:r>
              <a:rPr lang="en-US" sz="2000" dirty="0" err="1" smtClean="0"/>
              <a:t>Samenhang</a:t>
            </a:r>
            <a:r>
              <a:rPr lang="en-US" sz="2000" dirty="0" smtClean="0"/>
              <a:t> Water, </a:t>
            </a:r>
            <a:r>
              <a:rPr lang="en-US" sz="2000" dirty="0" err="1" smtClean="0"/>
              <a:t>Voedselzekerheid</a:t>
            </a:r>
            <a:r>
              <a:rPr lang="en-US" sz="2000" dirty="0" smtClean="0"/>
              <a:t>, </a:t>
            </a:r>
            <a:r>
              <a:rPr lang="en-US" sz="2000" dirty="0" err="1" smtClean="0"/>
              <a:t>Klimaat</a:t>
            </a:r>
            <a:r>
              <a:rPr lang="en-US" sz="2000" dirty="0" smtClean="0"/>
              <a:t> &amp; </a:t>
            </a:r>
            <a:r>
              <a:rPr lang="en-US" sz="2000" dirty="0" err="1" smtClean="0"/>
              <a:t>Energie</a:t>
            </a:r>
            <a:r>
              <a:rPr lang="en-US" sz="2000" dirty="0" smtClean="0"/>
              <a:t> in </a:t>
            </a:r>
            <a:r>
              <a:rPr lang="en-US" sz="2000" dirty="0" err="1" smtClean="0"/>
              <a:t>Ontwikkelingssamenwerking</a:t>
            </a:r>
            <a:r>
              <a:rPr lang="en-US" sz="2000" dirty="0" smtClean="0"/>
              <a:t>, in NL/EU </a:t>
            </a:r>
            <a:r>
              <a:rPr lang="en-US" sz="2000" dirty="0" err="1" smtClean="0"/>
              <a:t>beleid</a:t>
            </a:r>
            <a:r>
              <a:rPr lang="en-US" sz="2000" dirty="0" smtClean="0"/>
              <a:t> </a:t>
            </a:r>
            <a:r>
              <a:rPr lang="en-US" sz="2000" dirty="0" err="1" smtClean="0"/>
              <a:t>en</a:t>
            </a:r>
            <a:r>
              <a:rPr lang="en-US" sz="2000" dirty="0" smtClean="0"/>
              <a:t> met </a:t>
            </a:r>
            <a:r>
              <a:rPr lang="en-US" sz="2000" dirty="0" err="1" smtClean="0"/>
              <a:t>andere</a:t>
            </a:r>
            <a:r>
              <a:rPr lang="en-US" sz="2000" dirty="0" smtClean="0"/>
              <a:t> </a:t>
            </a:r>
            <a:r>
              <a:rPr lang="en-US" sz="2000" dirty="0" err="1" smtClean="0"/>
              <a:t>spelers</a:t>
            </a:r>
            <a:endParaRPr lang="en-US" sz="2000" dirty="0" smtClean="0"/>
          </a:p>
          <a:p>
            <a:pPr marL="4572" lvl="1" indent="0">
              <a:buNone/>
            </a:pPr>
            <a:endParaRPr lang="en-GB" sz="1600" b="1" dirty="0" smtClean="0"/>
          </a:p>
          <a:p>
            <a:pPr lvl="1">
              <a:buFont typeface="+mj-lt"/>
              <a:buAutoNum type="arabicPeriod"/>
            </a:pPr>
            <a:r>
              <a:rPr lang="en-GB" sz="1600" b="1" dirty="0" smtClean="0"/>
              <a:t>Wat </a:t>
            </a:r>
            <a:r>
              <a:rPr lang="en-GB" sz="1600" b="1" dirty="0" err="1"/>
              <a:t>zijn</a:t>
            </a:r>
            <a:r>
              <a:rPr lang="en-GB" sz="1600" b="1" dirty="0"/>
              <a:t> de </a:t>
            </a:r>
            <a:r>
              <a:rPr lang="en-GB" sz="1600" b="1" dirty="0" err="1"/>
              <a:t>resultaten</a:t>
            </a:r>
            <a:r>
              <a:rPr lang="en-GB" sz="1600" b="1" dirty="0"/>
              <a:t> </a:t>
            </a:r>
            <a:r>
              <a:rPr lang="en-GB" sz="1600" dirty="0"/>
              <a:t>van NL </a:t>
            </a:r>
            <a:r>
              <a:rPr lang="en-GB" sz="1600" dirty="0" err="1"/>
              <a:t>beleid</a:t>
            </a:r>
            <a:r>
              <a:rPr lang="en-GB" sz="1600" dirty="0"/>
              <a:t> </a:t>
            </a:r>
            <a:r>
              <a:rPr lang="en-GB" sz="1600" dirty="0" smtClean="0"/>
              <a:t>op </a:t>
            </a:r>
            <a:r>
              <a:rPr lang="en-GB" sz="1600" dirty="0"/>
              <a:t>W, V, K in 3 </a:t>
            </a:r>
            <a:r>
              <a:rPr lang="en-GB" sz="1600" dirty="0" err="1"/>
              <a:t>ontwikkelingslanden</a:t>
            </a:r>
            <a:r>
              <a:rPr lang="en-GB" sz="1600" dirty="0"/>
              <a:t>? </a:t>
            </a:r>
          </a:p>
          <a:p>
            <a:pPr lvl="1">
              <a:buFont typeface="+mj-lt"/>
              <a:buAutoNum type="arabicPeriod"/>
            </a:pPr>
            <a:r>
              <a:rPr lang="en-GB" sz="1600" b="1" dirty="0"/>
              <a:t>Hoe coherent </a:t>
            </a:r>
            <a:r>
              <a:rPr lang="en-GB" sz="1600" dirty="0" err="1"/>
              <a:t>zijn</a:t>
            </a:r>
            <a:r>
              <a:rPr lang="en-GB" sz="1600" dirty="0"/>
              <a:t> het NL </a:t>
            </a:r>
            <a:r>
              <a:rPr lang="en-GB" sz="1600" dirty="0" err="1"/>
              <a:t>beleid</a:t>
            </a:r>
            <a:r>
              <a:rPr lang="en-GB" sz="1600" dirty="0"/>
              <a:t>, de </a:t>
            </a:r>
            <a:r>
              <a:rPr lang="en-GB" sz="1600" dirty="0" err="1" smtClean="0"/>
              <a:t>strategieën</a:t>
            </a:r>
            <a:r>
              <a:rPr lang="en-GB" sz="1600" dirty="0" smtClean="0"/>
              <a:t> </a:t>
            </a:r>
            <a:r>
              <a:rPr lang="en-GB" sz="1600" dirty="0" err="1"/>
              <a:t>en</a:t>
            </a:r>
            <a:r>
              <a:rPr lang="en-GB" sz="1600" dirty="0"/>
              <a:t> </a:t>
            </a:r>
            <a:r>
              <a:rPr lang="en-GB" sz="1600" dirty="0" err="1"/>
              <a:t>activiteiten</a:t>
            </a:r>
            <a:r>
              <a:rPr lang="en-GB" sz="1600" dirty="0"/>
              <a:t>? </a:t>
            </a:r>
          </a:p>
          <a:p>
            <a:pPr lvl="1">
              <a:buFont typeface="+mj-lt"/>
              <a:buAutoNum type="arabicPeriod"/>
            </a:pPr>
            <a:r>
              <a:rPr lang="en-GB" sz="1600" dirty="0" err="1" smtClean="0"/>
              <a:t>Waren</a:t>
            </a:r>
            <a:r>
              <a:rPr lang="en-GB" sz="1600" dirty="0" smtClean="0"/>
              <a:t> </a:t>
            </a:r>
            <a:r>
              <a:rPr lang="en-GB" sz="1600" b="1" dirty="0" err="1" smtClean="0"/>
              <a:t>coherente</a:t>
            </a:r>
            <a:r>
              <a:rPr lang="en-GB" sz="1600" b="1" dirty="0" smtClean="0"/>
              <a:t> </a:t>
            </a:r>
            <a:r>
              <a:rPr lang="en-GB" sz="1600" b="1" dirty="0" err="1" smtClean="0"/>
              <a:t>activiteiten</a:t>
            </a:r>
            <a:r>
              <a:rPr lang="en-GB" sz="1600" b="1" dirty="0" smtClean="0"/>
              <a:t> </a:t>
            </a:r>
            <a:r>
              <a:rPr lang="en-GB" sz="1600" b="1" dirty="0" err="1" smtClean="0"/>
              <a:t>effectiever</a:t>
            </a:r>
            <a:r>
              <a:rPr lang="en-GB" sz="1600" b="1" dirty="0" smtClean="0"/>
              <a:t> </a:t>
            </a:r>
            <a:r>
              <a:rPr lang="en-GB" sz="1600" dirty="0" smtClean="0"/>
              <a:t>of </a:t>
            </a:r>
            <a:r>
              <a:rPr lang="en-GB" sz="1600" dirty="0" err="1" smtClean="0"/>
              <a:t>niet</a:t>
            </a:r>
            <a:r>
              <a:rPr lang="en-GB" sz="1600" dirty="0" smtClean="0"/>
              <a:t>?</a:t>
            </a:r>
          </a:p>
          <a:p>
            <a:pPr lvl="1">
              <a:buFont typeface="+mj-lt"/>
              <a:buAutoNum type="arabicPeriod"/>
            </a:pPr>
            <a:endParaRPr lang="en-GB" sz="1600" dirty="0" smtClean="0"/>
          </a:p>
          <a:p>
            <a:pPr marL="0" indent="0" algn="ctr">
              <a:buNone/>
            </a:pPr>
            <a:r>
              <a:rPr lang="en-GB" sz="1000" i="1" dirty="0" smtClean="0">
                <a:solidFill>
                  <a:srgbClr val="0070C0"/>
                </a:solidFill>
              </a:rPr>
              <a:t>	</a:t>
            </a:r>
            <a:r>
              <a:rPr lang="en-GB" sz="1400" i="1" dirty="0" err="1" smtClean="0">
                <a:solidFill>
                  <a:srgbClr val="0070C0"/>
                </a:solidFill>
              </a:rPr>
              <a:t>Processen</a:t>
            </a:r>
            <a:r>
              <a:rPr lang="en-GB" sz="1400" i="1" dirty="0" smtClean="0">
                <a:solidFill>
                  <a:srgbClr val="0070C0"/>
                </a:solidFill>
              </a:rPr>
              <a:t> die </a:t>
            </a:r>
            <a:r>
              <a:rPr lang="en-GB" sz="1400" i="1" dirty="0" err="1" smtClean="0">
                <a:solidFill>
                  <a:srgbClr val="0070C0"/>
                </a:solidFill>
              </a:rPr>
              <a:t>leiden</a:t>
            </a:r>
            <a:r>
              <a:rPr lang="en-GB" sz="1400" i="1" dirty="0" smtClean="0">
                <a:solidFill>
                  <a:srgbClr val="0070C0"/>
                </a:solidFill>
              </a:rPr>
              <a:t> tot </a:t>
            </a:r>
            <a:r>
              <a:rPr lang="en-GB" sz="1400" i="1" dirty="0" err="1" smtClean="0">
                <a:solidFill>
                  <a:srgbClr val="0070C0"/>
                </a:solidFill>
              </a:rPr>
              <a:t>beleidscoherentie</a:t>
            </a:r>
            <a:r>
              <a:rPr lang="en-GB" sz="1400" i="1" dirty="0" smtClean="0">
                <a:solidFill>
                  <a:srgbClr val="0070C0"/>
                </a:solidFill>
              </a:rPr>
              <a:t> </a:t>
            </a:r>
            <a:r>
              <a:rPr lang="en-GB" sz="1400" i="1" dirty="0">
                <a:solidFill>
                  <a:srgbClr val="0070C0"/>
                </a:solidFill>
              </a:rPr>
              <a:t>(</a:t>
            </a:r>
            <a:r>
              <a:rPr lang="en-GB" sz="1400" i="1" dirty="0" err="1" smtClean="0">
                <a:solidFill>
                  <a:srgbClr val="0070C0"/>
                </a:solidFill>
              </a:rPr>
              <a:t>oranje</a:t>
            </a:r>
            <a:r>
              <a:rPr lang="en-GB" sz="1400" i="1" dirty="0">
                <a:solidFill>
                  <a:srgbClr val="0070C0"/>
                </a:solidFill>
              </a:rPr>
              <a:t>), </a:t>
            </a:r>
            <a:r>
              <a:rPr lang="en-GB" sz="1400" i="1" dirty="0" err="1" smtClean="0">
                <a:solidFill>
                  <a:srgbClr val="0070C0"/>
                </a:solidFill>
              </a:rPr>
              <a:t>beleid</a:t>
            </a:r>
            <a:r>
              <a:rPr lang="en-GB" sz="1400" i="1" dirty="0" smtClean="0">
                <a:solidFill>
                  <a:srgbClr val="0070C0"/>
                </a:solidFill>
              </a:rPr>
              <a:t> </a:t>
            </a:r>
            <a:r>
              <a:rPr lang="en-GB" sz="1400" i="1" dirty="0" err="1" smtClean="0">
                <a:solidFill>
                  <a:srgbClr val="0070C0"/>
                </a:solidFill>
              </a:rPr>
              <a:t>en</a:t>
            </a:r>
            <a:r>
              <a:rPr lang="en-GB" sz="1400" i="1" dirty="0" smtClean="0">
                <a:solidFill>
                  <a:srgbClr val="0070C0"/>
                </a:solidFill>
              </a:rPr>
              <a:t> </a:t>
            </a:r>
            <a:r>
              <a:rPr lang="en-GB" sz="1400" i="1" dirty="0" err="1" smtClean="0">
                <a:solidFill>
                  <a:srgbClr val="0070C0"/>
                </a:solidFill>
              </a:rPr>
              <a:t>strategie</a:t>
            </a:r>
            <a:r>
              <a:rPr lang="en-GB" sz="1400" i="1" dirty="0" smtClean="0">
                <a:solidFill>
                  <a:srgbClr val="0070C0"/>
                </a:solidFill>
              </a:rPr>
              <a:t> </a:t>
            </a:r>
            <a:r>
              <a:rPr lang="en-GB" sz="1400" i="1" dirty="0">
                <a:solidFill>
                  <a:srgbClr val="0070C0"/>
                </a:solidFill>
              </a:rPr>
              <a:t>(</a:t>
            </a:r>
            <a:r>
              <a:rPr lang="en-GB" sz="1400" i="1" dirty="0" err="1" smtClean="0">
                <a:solidFill>
                  <a:srgbClr val="0070C0"/>
                </a:solidFill>
              </a:rPr>
              <a:t>blauw</a:t>
            </a:r>
            <a:r>
              <a:rPr lang="en-GB" sz="1400" i="1" dirty="0" smtClean="0">
                <a:solidFill>
                  <a:srgbClr val="0070C0"/>
                </a:solidFill>
              </a:rPr>
              <a:t>), </a:t>
            </a:r>
            <a:r>
              <a:rPr lang="en-GB" sz="1400" i="1" dirty="0" err="1" smtClean="0">
                <a:solidFill>
                  <a:srgbClr val="0070C0"/>
                </a:solidFill>
              </a:rPr>
              <a:t>en</a:t>
            </a:r>
            <a:r>
              <a:rPr lang="en-GB" sz="1400" i="1" dirty="0" smtClean="0">
                <a:solidFill>
                  <a:srgbClr val="0070C0"/>
                </a:solidFill>
              </a:rPr>
              <a:t> de </a:t>
            </a:r>
            <a:r>
              <a:rPr lang="en-GB" sz="1400" i="1" dirty="0" err="1" smtClean="0">
                <a:solidFill>
                  <a:srgbClr val="0070C0"/>
                </a:solidFill>
              </a:rPr>
              <a:t>effecten</a:t>
            </a:r>
            <a:r>
              <a:rPr lang="en-GB" sz="1400" i="1" dirty="0" smtClean="0">
                <a:solidFill>
                  <a:srgbClr val="0070C0"/>
                </a:solidFill>
              </a:rPr>
              <a:t> van </a:t>
            </a:r>
            <a:r>
              <a:rPr lang="en-GB" sz="1400" i="1" dirty="0" err="1" smtClean="0">
                <a:solidFill>
                  <a:srgbClr val="0070C0"/>
                </a:solidFill>
              </a:rPr>
              <a:t>coherentie</a:t>
            </a:r>
            <a:r>
              <a:rPr lang="en-GB" sz="1400" i="1" dirty="0" smtClean="0">
                <a:solidFill>
                  <a:srgbClr val="0070C0"/>
                </a:solidFill>
              </a:rPr>
              <a:t> (</a:t>
            </a:r>
            <a:r>
              <a:rPr lang="en-GB" sz="1400" i="1" dirty="0" err="1" smtClean="0">
                <a:solidFill>
                  <a:srgbClr val="0070C0"/>
                </a:solidFill>
              </a:rPr>
              <a:t>groen</a:t>
            </a:r>
            <a:r>
              <a:rPr lang="en-GB" sz="1400" i="1" dirty="0" smtClean="0">
                <a:solidFill>
                  <a:srgbClr val="0070C0"/>
                </a:solidFill>
              </a:rPr>
              <a:t>).</a:t>
            </a:r>
            <a:endParaRPr lang="nl-NL" sz="1400" i="1" dirty="0">
              <a:solidFill>
                <a:srgbClr val="0070C0"/>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7398" y="4082749"/>
            <a:ext cx="5731510" cy="2061210"/>
          </a:xfrm>
          <a:prstGeom prst="rect">
            <a:avLst/>
          </a:prstGeom>
          <a:noFill/>
          <a:ln>
            <a:noFill/>
          </a:ln>
        </p:spPr>
      </p:pic>
    </p:spTree>
    <p:extLst>
      <p:ext uri="{BB962C8B-B14F-4D97-AF65-F5344CB8AC3E}">
        <p14:creationId xmlns:p14="http://schemas.microsoft.com/office/powerpoint/2010/main" val="8057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95776" y="188913"/>
            <a:ext cx="5997575" cy="1143000"/>
          </a:xfrm>
        </p:spPr>
        <p:txBody>
          <a:bodyPr/>
          <a:lstStyle/>
          <a:p>
            <a:pPr algn="l" eaLnBrk="1" hangingPunct="1"/>
            <a:r>
              <a:rPr lang="nl-BE" altLang="nl-BE" sz="4800" b="1">
                <a:solidFill>
                  <a:srgbClr val="747100"/>
                </a:solidFill>
                <a:latin typeface="Verdana" panose="020B0604030504040204" pitchFamily="34" charset="0"/>
              </a:rPr>
              <a:t>Missie</a:t>
            </a:r>
            <a:endParaRPr lang="nl-NL" altLang="nl-BE" sz="4800" b="1">
              <a:solidFill>
                <a:srgbClr val="747100"/>
              </a:solidFill>
              <a:latin typeface="Verdana" panose="020B0604030504040204" pitchFamily="34" charset="0"/>
            </a:endParaRPr>
          </a:p>
        </p:txBody>
      </p:sp>
      <p:sp>
        <p:nvSpPr>
          <p:cNvPr id="17411" name="Rectangle 3"/>
          <p:cNvSpPr>
            <a:spLocks noGrp="1" noChangeArrowheads="1"/>
          </p:cNvSpPr>
          <p:nvPr>
            <p:ph type="body" idx="1"/>
          </p:nvPr>
        </p:nvSpPr>
        <p:spPr>
          <a:xfrm>
            <a:off x="1847851" y="1884364"/>
            <a:ext cx="8569325" cy="4497387"/>
          </a:xfrm>
        </p:spPr>
        <p:txBody>
          <a:bodyPr/>
          <a:lstStyle/>
          <a:p>
            <a:pPr eaLnBrk="1" hangingPunct="1">
              <a:lnSpc>
                <a:spcPct val="80000"/>
              </a:lnSpc>
              <a:buFontTx/>
              <a:buNone/>
            </a:pPr>
            <a:r>
              <a:rPr lang="nl-NL" altLang="nl-BE">
                <a:solidFill>
                  <a:srgbClr val="9A9600"/>
                </a:solidFill>
                <a:latin typeface="Verdana" panose="020B0604030504040204" pitchFamily="34" charset="0"/>
              </a:rPr>
              <a:t>Het VEP is een </a:t>
            </a:r>
            <a:r>
              <a:rPr lang="nl-NL" altLang="nl-BE" b="1">
                <a:solidFill>
                  <a:srgbClr val="9A9600"/>
                </a:solidFill>
                <a:latin typeface="Verdana" panose="020B0604030504040204" pitchFamily="34" charset="0"/>
              </a:rPr>
              <a:t>open netwerk</a:t>
            </a:r>
            <a:r>
              <a:rPr lang="nl-NL" altLang="nl-BE">
                <a:solidFill>
                  <a:srgbClr val="9A9600"/>
                </a:solidFill>
                <a:latin typeface="Verdana" panose="020B0604030504040204" pitchFamily="34" charset="0"/>
              </a:rPr>
              <a:t> gericht op:</a:t>
            </a:r>
          </a:p>
          <a:p>
            <a:pPr eaLnBrk="1" hangingPunct="1">
              <a:lnSpc>
                <a:spcPct val="80000"/>
              </a:lnSpc>
              <a:buFontTx/>
              <a:buNone/>
            </a:pPr>
            <a:endParaRPr lang="nl-NL" altLang="nl-BE">
              <a:solidFill>
                <a:srgbClr val="9A9600"/>
              </a:solidFill>
              <a:latin typeface="Verdana" panose="020B0604030504040204" pitchFamily="34" charset="0"/>
            </a:endParaRPr>
          </a:p>
          <a:p>
            <a:pPr eaLnBrk="1" hangingPunct="1">
              <a:lnSpc>
                <a:spcPct val="80000"/>
              </a:lnSpc>
              <a:buFont typeface="Wingdings" panose="05000000000000000000" pitchFamily="2" charset="2"/>
              <a:buChar char="§"/>
            </a:pPr>
            <a:r>
              <a:rPr lang="nl-NL" altLang="nl-BE">
                <a:solidFill>
                  <a:srgbClr val="9A9600"/>
                </a:solidFill>
                <a:latin typeface="Verdana" panose="020B0604030504040204" pitchFamily="34" charset="0"/>
              </a:rPr>
              <a:t>het organiseren en bevorderen van de </a:t>
            </a:r>
            <a:r>
              <a:rPr lang="nl-NL" altLang="nl-BE" b="1">
                <a:solidFill>
                  <a:srgbClr val="9A9600"/>
                </a:solidFill>
                <a:latin typeface="Verdana" panose="020B0604030504040204" pitchFamily="34" charset="0"/>
              </a:rPr>
              <a:t>uitwisseling</a:t>
            </a:r>
            <a:r>
              <a:rPr lang="nl-NL" altLang="nl-BE">
                <a:solidFill>
                  <a:srgbClr val="9A9600"/>
                </a:solidFill>
                <a:latin typeface="Verdana" panose="020B0604030504040204" pitchFamily="34" charset="0"/>
              </a:rPr>
              <a:t> van ideeën, ervaringen, kennis en informatie met betrekking tot </a:t>
            </a:r>
            <a:r>
              <a:rPr lang="nl-NL" altLang="nl-BE" b="1">
                <a:solidFill>
                  <a:srgbClr val="9A9600"/>
                </a:solidFill>
                <a:latin typeface="Verdana" panose="020B0604030504040204" pitchFamily="34" charset="0"/>
              </a:rPr>
              <a:t>(beleids)evaluatie</a:t>
            </a:r>
            <a:r>
              <a:rPr lang="nl-NL" altLang="nl-BE">
                <a:solidFill>
                  <a:srgbClr val="9A9600"/>
                </a:solidFill>
                <a:latin typeface="Verdana" panose="020B0604030504040204" pitchFamily="34" charset="0"/>
              </a:rPr>
              <a:t> tussen de verschillende betrokken </a:t>
            </a:r>
            <a:r>
              <a:rPr lang="nl-NL" altLang="nl-BE" b="1">
                <a:solidFill>
                  <a:srgbClr val="9A9600"/>
                </a:solidFill>
                <a:latin typeface="Verdana" panose="020B0604030504040204" pitchFamily="34" charset="0"/>
              </a:rPr>
              <a:t>actoren</a:t>
            </a:r>
            <a:r>
              <a:rPr lang="nl-NL" altLang="nl-BE">
                <a:solidFill>
                  <a:srgbClr val="9A9600"/>
                </a:solidFill>
                <a:latin typeface="Verdana" panose="020B0604030504040204" pitchFamily="34" charset="0"/>
              </a:rPr>
              <a:t>, </a:t>
            </a:r>
            <a:r>
              <a:rPr lang="nl-NL" altLang="nl-BE" b="1">
                <a:solidFill>
                  <a:srgbClr val="9A9600"/>
                </a:solidFill>
                <a:latin typeface="Verdana" panose="020B0604030504040204" pitchFamily="34" charset="0"/>
              </a:rPr>
              <a:t>beleidsdomeinen</a:t>
            </a:r>
            <a:r>
              <a:rPr lang="nl-NL" altLang="nl-BE">
                <a:solidFill>
                  <a:srgbClr val="9A9600"/>
                </a:solidFill>
                <a:latin typeface="Verdana" panose="020B0604030504040204" pitchFamily="34" charset="0"/>
              </a:rPr>
              <a:t> en </a:t>
            </a:r>
            <a:r>
              <a:rPr lang="nl-NL" altLang="nl-BE" b="1">
                <a:solidFill>
                  <a:srgbClr val="9A9600"/>
                </a:solidFill>
                <a:latin typeface="Verdana" panose="020B0604030504040204" pitchFamily="34" charset="0"/>
              </a:rPr>
              <a:t>bestuursniveaus</a:t>
            </a:r>
            <a:r>
              <a:rPr lang="nl-NL" altLang="nl-BE" sz="2800">
                <a:solidFill>
                  <a:srgbClr val="9A9600"/>
                </a:solidFill>
                <a:latin typeface="Verdana" panose="020B0604030504040204" pitchFamily="34" charset="0"/>
              </a:rPr>
              <a:t> </a:t>
            </a:r>
          </a:p>
          <a:p>
            <a:pPr eaLnBrk="1" hangingPunct="1">
              <a:lnSpc>
                <a:spcPct val="80000"/>
              </a:lnSpc>
            </a:pPr>
            <a:endParaRPr lang="nl-BE" altLang="nl-BE" sz="2800">
              <a:solidFill>
                <a:srgbClr val="9A9600"/>
              </a:solidFill>
              <a:latin typeface="Verdana" panose="020B0604030504040204" pitchFamily="34" charset="0"/>
            </a:endParaRPr>
          </a:p>
          <a:p>
            <a:pPr eaLnBrk="1" hangingPunct="1">
              <a:lnSpc>
                <a:spcPct val="80000"/>
              </a:lnSpc>
            </a:pPr>
            <a:endParaRPr lang="nl-NL" altLang="nl-BE">
              <a:solidFill>
                <a:srgbClr val="9A9600"/>
              </a:solidFill>
            </a:endParaRPr>
          </a:p>
        </p:txBody>
      </p:sp>
      <p:pic>
        <p:nvPicPr>
          <p:cNvPr id="3076" name="Picture 4" descr="VEP_logo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2627313"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Line 5"/>
          <p:cNvSpPr>
            <a:spLocks noChangeShapeType="1"/>
          </p:cNvSpPr>
          <p:nvPr/>
        </p:nvSpPr>
        <p:spPr bwMode="auto">
          <a:xfrm>
            <a:off x="4295775" y="1341438"/>
            <a:ext cx="5976938" cy="0"/>
          </a:xfrm>
          <a:prstGeom prst="line">
            <a:avLst/>
          </a:prstGeom>
          <a:noFill/>
          <a:ln w="12700">
            <a:solidFill>
              <a:srgbClr val="B0A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Tree>
    <p:extLst>
      <p:ext uri="{BB962C8B-B14F-4D97-AF65-F5344CB8AC3E}">
        <p14:creationId xmlns:p14="http://schemas.microsoft.com/office/powerpoint/2010/main" val="262804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976" y="1640547"/>
            <a:ext cx="10772775" cy="1658198"/>
          </a:xfrm>
        </p:spPr>
        <p:txBody>
          <a:bodyPr>
            <a:normAutofit/>
          </a:bodyPr>
          <a:lstStyle/>
          <a:p>
            <a:r>
              <a:rPr lang="en-US" sz="2800" dirty="0"/>
              <a:t>DAC </a:t>
            </a:r>
            <a:r>
              <a:rPr lang="en-US" sz="2800" dirty="0" err="1"/>
              <a:t>criterium</a:t>
            </a:r>
            <a:r>
              <a:rPr lang="en-US" sz="2800" dirty="0"/>
              <a:t> </a:t>
            </a:r>
            <a:r>
              <a:rPr lang="en-US" sz="2800" dirty="0" err="1" smtClean="0"/>
              <a:t>coherentie</a:t>
            </a:r>
            <a:r>
              <a:rPr lang="en-US" sz="2800" dirty="0" smtClean="0"/>
              <a:t>:</a:t>
            </a:r>
            <a:endParaRPr lang="nl-NL" sz="2800" dirty="0"/>
          </a:p>
        </p:txBody>
      </p:sp>
      <p:sp>
        <p:nvSpPr>
          <p:cNvPr id="3" name="Content Placeholder 2"/>
          <p:cNvSpPr>
            <a:spLocks noGrp="1"/>
          </p:cNvSpPr>
          <p:nvPr>
            <p:ph idx="1"/>
          </p:nvPr>
        </p:nvSpPr>
        <p:spPr>
          <a:xfrm>
            <a:off x="1074682" y="2775052"/>
            <a:ext cx="10515600" cy="4600090"/>
          </a:xfrm>
        </p:spPr>
        <p:txBody>
          <a:bodyPr/>
          <a:lstStyle/>
          <a:p>
            <a:r>
              <a:rPr lang="en-US" dirty="0" smtClean="0"/>
              <a:t>- Interne </a:t>
            </a:r>
            <a:r>
              <a:rPr lang="en-US" dirty="0" err="1" smtClean="0"/>
              <a:t>coherentie</a:t>
            </a:r>
            <a:endParaRPr lang="en-US" dirty="0" smtClean="0"/>
          </a:p>
          <a:p>
            <a:r>
              <a:rPr lang="en-US" dirty="0" smtClean="0"/>
              <a:t>- </a:t>
            </a:r>
            <a:r>
              <a:rPr lang="en-US" dirty="0" err="1" smtClean="0"/>
              <a:t>Externe</a:t>
            </a:r>
            <a:r>
              <a:rPr lang="en-US" dirty="0" smtClean="0"/>
              <a:t> </a:t>
            </a:r>
            <a:r>
              <a:rPr lang="en-US" dirty="0" err="1" smtClean="0"/>
              <a:t>coherentie</a:t>
            </a:r>
            <a:endParaRPr lang="en-US" dirty="0" smtClean="0"/>
          </a:p>
          <a:p>
            <a:r>
              <a:rPr lang="en-US" dirty="0" smtClean="0">
                <a:solidFill>
                  <a:schemeClr val="tx1">
                    <a:lumMod val="50000"/>
                    <a:lumOff val="50000"/>
                  </a:schemeClr>
                </a:solidFill>
              </a:rPr>
              <a:t>- </a:t>
            </a:r>
            <a:r>
              <a:rPr lang="en-US" dirty="0" err="1" smtClean="0">
                <a:solidFill>
                  <a:schemeClr val="tx1">
                    <a:lumMod val="50000"/>
                    <a:lumOff val="50000"/>
                  </a:schemeClr>
                </a:solidFill>
              </a:rPr>
              <a:t>Coherentie</a:t>
            </a:r>
            <a:r>
              <a:rPr lang="en-US" dirty="0" smtClean="0">
                <a:solidFill>
                  <a:schemeClr val="tx1">
                    <a:lumMod val="50000"/>
                    <a:lumOff val="50000"/>
                  </a:schemeClr>
                </a:solidFill>
              </a:rPr>
              <a:t> in </a:t>
            </a:r>
            <a:r>
              <a:rPr lang="en-US" dirty="0" err="1" smtClean="0">
                <a:solidFill>
                  <a:schemeClr val="tx1">
                    <a:lumMod val="50000"/>
                    <a:lumOff val="50000"/>
                  </a:schemeClr>
                </a:solidFill>
              </a:rPr>
              <a:t>tijd</a:t>
            </a:r>
            <a:endParaRPr lang="en-US" dirty="0" smtClean="0">
              <a:solidFill>
                <a:schemeClr val="tx1">
                  <a:lumMod val="50000"/>
                  <a:lumOff val="50000"/>
                </a:schemeClr>
              </a:solidFill>
            </a:endParaRPr>
          </a:p>
          <a:p>
            <a:endParaRPr lang="en-US" sz="1200" dirty="0">
              <a:solidFill>
                <a:schemeClr val="tx1">
                  <a:lumMod val="50000"/>
                  <a:lumOff val="50000"/>
                </a:schemeClr>
              </a:solidFill>
            </a:endParaRPr>
          </a:p>
          <a:p>
            <a:r>
              <a:rPr lang="en-US" sz="1200" dirty="0" smtClean="0">
                <a:solidFill>
                  <a:schemeClr val="tx1">
                    <a:lumMod val="50000"/>
                    <a:lumOff val="50000"/>
                  </a:schemeClr>
                </a:solidFill>
              </a:rPr>
              <a:t>			</a:t>
            </a:r>
          </a:p>
          <a:p>
            <a:pPr marL="0" indent="0">
              <a:buNone/>
            </a:pPr>
            <a:r>
              <a:rPr lang="en-US" sz="1200" dirty="0">
                <a:solidFill>
                  <a:schemeClr val="tx1">
                    <a:lumMod val="50000"/>
                    <a:lumOff val="50000"/>
                  </a:schemeClr>
                </a:solidFill>
              </a:rPr>
              <a:t>	</a:t>
            </a:r>
            <a:r>
              <a:rPr lang="en-US" sz="1600" i="1" dirty="0" smtClean="0"/>
              <a:t>Interne </a:t>
            </a:r>
            <a:r>
              <a:rPr lang="en-US" sz="1600" i="1" dirty="0" err="1" smtClean="0"/>
              <a:t>coherentie</a:t>
            </a:r>
            <a:r>
              <a:rPr lang="en-US" sz="1600" i="1" dirty="0" smtClean="0"/>
              <a:t>: </a:t>
            </a:r>
            <a:r>
              <a:rPr lang="en-US" sz="1600" i="1" dirty="0" err="1" smtClean="0"/>
              <a:t>voorbeeld</a:t>
            </a:r>
            <a:r>
              <a:rPr lang="en-US" sz="1600" i="1" dirty="0" smtClean="0"/>
              <a:t> van </a:t>
            </a:r>
            <a:r>
              <a:rPr lang="en-US" sz="1600" i="1" dirty="0" err="1" smtClean="0"/>
              <a:t>gebruik</a:t>
            </a:r>
            <a:r>
              <a:rPr lang="en-US" sz="1600" i="1" dirty="0" smtClean="0"/>
              <a:t> in IOB </a:t>
            </a:r>
            <a:r>
              <a:rPr lang="en-US" sz="1600" i="1" dirty="0" err="1" smtClean="0"/>
              <a:t>studie</a:t>
            </a:r>
            <a:r>
              <a:rPr lang="en-US" sz="1600" i="1" dirty="0" smtClean="0"/>
              <a:t>:</a:t>
            </a:r>
          </a:p>
          <a:p>
            <a:pPr marL="0" indent="0">
              <a:buNone/>
            </a:pPr>
            <a:r>
              <a:rPr lang="en-US" dirty="0" smtClean="0">
                <a:solidFill>
                  <a:schemeClr val="tx1">
                    <a:lumMod val="50000"/>
                    <a:lumOff val="50000"/>
                  </a:schemeClr>
                </a:solidFill>
              </a:rPr>
              <a:t>				</a:t>
            </a:r>
            <a:endParaRPr lang="en-US" dirty="0">
              <a:solidFill>
                <a:schemeClr val="tx1">
                  <a:lumMod val="50000"/>
                  <a:lumOff val="50000"/>
                </a:schemeClr>
              </a:solidFill>
            </a:endParaRPr>
          </a:p>
          <a:p>
            <a:pPr marL="0" indent="0">
              <a:buNone/>
            </a:pPr>
            <a:r>
              <a:rPr lang="nl-NL" dirty="0" smtClean="0">
                <a:solidFill>
                  <a:schemeClr val="tx1">
                    <a:lumMod val="50000"/>
                    <a:lumOff val="50000"/>
                  </a:schemeClr>
                </a:solidFill>
              </a:rPr>
              <a:t>								</a:t>
            </a:r>
          </a:p>
          <a:p>
            <a:pPr marL="0" indent="0">
              <a:buNone/>
            </a:pPr>
            <a:endParaRPr lang="nl-NL" dirty="0">
              <a:solidFill>
                <a:schemeClr val="tx1">
                  <a:lumMod val="50000"/>
                  <a:lumOff val="50000"/>
                </a:schemeClr>
              </a:solidFill>
            </a:endParaRPr>
          </a:p>
          <a:p>
            <a:pPr marL="0" indent="0">
              <a:buNone/>
            </a:pPr>
            <a:r>
              <a:rPr lang="nl-NL" dirty="0" smtClean="0">
                <a:solidFill>
                  <a:schemeClr val="tx1">
                    <a:lumMod val="50000"/>
                    <a:lumOff val="50000"/>
                  </a:schemeClr>
                </a:solidFill>
              </a:rPr>
              <a:t>					</a:t>
            </a:r>
            <a:endParaRPr lang="nl-NL" dirty="0">
              <a:solidFill>
                <a:schemeClr val="tx1">
                  <a:lumMod val="50000"/>
                  <a:lumOff val="50000"/>
                </a:schemeClr>
              </a:solidFill>
            </a:endParaRPr>
          </a:p>
        </p:txBody>
      </p:sp>
      <p:pic>
        <p:nvPicPr>
          <p:cNvPr id="43" name="Picture 42"/>
          <p:cNvPicPr>
            <a:picLocks noChangeAspect="1"/>
          </p:cNvPicPr>
          <p:nvPr/>
        </p:nvPicPr>
        <p:blipFill>
          <a:blip r:embed="rId3"/>
          <a:stretch>
            <a:fillRect/>
          </a:stretch>
        </p:blipFill>
        <p:spPr>
          <a:xfrm>
            <a:off x="6935197" y="3701225"/>
            <a:ext cx="4316342" cy="2261812"/>
          </a:xfrm>
          <a:prstGeom prst="rect">
            <a:avLst/>
          </a:prstGeom>
        </p:spPr>
      </p:pic>
      <p:sp>
        <p:nvSpPr>
          <p:cNvPr id="5" name="Title 1"/>
          <p:cNvSpPr txBox="1">
            <a:spLocks/>
          </p:cNvSpPr>
          <p:nvPr/>
        </p:nvSpPr>
        <p:spPr>
          <a:xfrm>
            <a:off x="247321" y="-295251"/>
            <a:ext cx="10772775"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600" dirty="0" err="1" smtClean="0"/>
              <a:t>Voorbeeld</a:t>
            </a:r>
            <a:r>
              <a:rPr lang="en-US" sz="3600" dirty="0" smtClean="0"/>
              <a:t> 2: </a:t>
            </a:r>
            <a:r>
              <a:rPr lang="en-US" sz="3600" dirty="0" err="1" smtClean="0"/>
              <a:t>Evaluatie</a:t>
            </a:r>
            <a:r>
              <a:rPr lang="en-US" sz="3600" dirty="0" smtClean="0"/>
              <a:t> </a:t>
            </a:r>
            <a:r>
              <a:rPr lang="en-US" sz="3600" dirty="0" err="1" smtClean="0"/>
              <a:t>coherentie</a:t>
            </a:r>
            <a:r>
              <a:rPr lang="en-US" sz="3600" dirty="0" smtClean="0"/>
              <a:t> water, </a:t>
            </a:r>
            <a:r>
              <a:rPr lang="en-US" sz="3600" dirty="0" err="1" smtClean="0"/>
              <a:t>voedsel</a:t>
            </a:r>
            <a:r>
              <a:rPr lang="en-US" sz="3600" dirty="0" smtClean="0"/>
              <a:t>, </a:t>
            </a:r>
            <a:r>
              <a:rPr lang="en-US" sz="3600" dirty="0" err="1" smtClean="0"/>
              <a:t>klimaat</a:t>
            </a:r>
            <a:r>
              <a:rPr lang="en-US" sz="3600" dirty="0" smtClean="0"/>
              <a:t> </a:t>
            </a:r>
            <a:endParaRPr lang="nl-NL" sz="3600" dirty="0"/>
          </a:p>
        </p:txBody>
      </p:sp>
    </p:spTree>
    <p:extLst>
      <p:ext uri="{BB962C8B-B14F-4D97-AF65-F5344CB8AC3E}">
        <p14:creationId xmlns:p14="http://schemas.microsoft.com/office/powerpoint/2010/main" val="216212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932003" y="1716979"/>
            <a:ext cx="5856823" cy="3157025"/>
          </a:xfrm>
          <a:prstGeom prst="roundRect">
            <a:avLst>
              <a:gd name="adj" fmla="val 10133"/>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chemeClr val="tx1"/>
                </a:solidFill>
              </a:rPr>
              <a:t>Partner country (Bangladesh)</a:t>
            </a:r>
            <a:endParaRPr lang="en-GB" dirty="0">
              <a:solidFill>
                <a:schemeClr val="tx1"/>
              </a:solidFill>
            </a:endParaRPr>
          </a:p>
        </p:txBody>
      </p:sp>
      <p:sp>
        <p:nvSpPr>
          <p:cNvPr id="22" name="Rounded Rectangle 21"/>
          <p:cNvSpPr/>
          <p:nvPr/>
        </p:nvSpPr>
        <p:spPr>
          <a:xfrm>
            <a:off x="695005" y="1716980"/>
            <a:ext cx="4382776" cy="3157025"/>
          </a:xfrm>
          <a:prstGeom prst="roundRect">
            <a:avLst>
              <a:gd name="adj" fmla="val 10133"/>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smtClean="0">
                <a:solidFill>
                  <a:schemeClr val="tx1"/>
                </a:solidFill>
              </a:rPr>
              <a:t>Netherlands</a:t>
            </a:r>
            <a:endParaRPr lang="en-GB" dirty="0">
              <a:solidFill>
                <a:schemeClr val="tx1"/>
              </a:solidFill>
            </a:endParaRPr>
          </a:p>
        </p:txBody>
      </p:sp>
      <p:sp>
        <p:nvSpPr>
          <p:cNvPr id="2" name="Title 1"/>
          <p:cNvSpPr>
            <a:spLocks noGrp="1"/>
          </p:cNvSpPr>
          <p:nvPr>
            <p:ph type="title"/>
          </p:nvPr>
        </p:nvSpPr>
        <p:spPr>
          <a:xfrm>
            <a:off x="695004" y="941518"/>
            <a:ext cx="10515600" cy="951961"/>
          </a:xfrm>
        </p:spPr>
        <p:txBody>
          <a:bodyPr>
            <a:normAutofit/>
          </a:bodyPr>
          <a:lstStyle/>
          <a:p>
            <a:r>
              <a:rPr lang="en-GB" sz="2400" dirty="0" err="1" smtClean="0"/>
              <a:t>Coherentie</a:t>
            </a:r>
            <a:r>
              <a:rPr lang="en-GB" sz="2400" dirty="0" smtClean="0"/>
              <a:t> </a:t>
            </a:r>
            <a:r>
              <a:rPr lang="en-GB" sz="2400" dirty="0" err="1" smtClean="0"/>
              <a:t>criterium</a:t>
            </a:r>
            <a:r>
              <a:rPr lang="en-GB" sz="2400" dirty="0" smtClean="0"/>
              <a:t>: </a:t>
            </a:r>
            <a:r>
              <a:rPr lang="en-GB" sz="2400" i="1" dirty="0" err="1" smtClean="0"/>
              <a:t>externe</a:t>
            </a:r>
            <a:r>
              <a:rPr lang="en-GB" sz="2400" dirty="0" smtClean="0"/>
              <a:t> &amp; </a:t>
            </a:r>
            <a:r>
              <a:rPr lang="en-GB" sz="2400" i="1" dirty="0" smtClean="0"/>
              <a:t>LT </a:t>
            </a:r>
            <a:r>
              <a:rPr lang="en-GB" sz="2400" i="1" dirty="0" err="1" smtClean="0"/>
              <a:t>coherentie</a:t>
            </a:r>
            <a:r>
              <a:rPr lang="en-GB" sz="2400" i="1" dirty="0" smtClean="0"/>
              <a:t> (a </a:t>
            </a:r>
            <a:r>
              <a:rPr lang="en-GB" sz="2400" i="1" dirty="0" err="1" smtClean="0"/>
              <a:t>en</a:t>
            </a:r>
            <a:r>
              <a:rPr lang="en-GB" sz="2400" i="1" dirty="0" smtClean="0"/>
              <a:t> b) </a:t>
            </a:r>
            <a:endParaRPr lang="en-GB" sz="1600" i="1" dirty="0"/>
          </a:p>
        </p:txBody>
      </p:sp>
      <p:grpSp>
        <p:nvGrpSpPr>
          <p:cNvPr id="23" name="Group 22"/>
          <p:cNvGrpSpPr/>
          <p:nvPr/>
        </p:nvGrpSpPr>
        <p:grpSpPr>
          <a:xfrm>
            <a:off x="755374" y="2156615"/>
            <a:ext cx="4204252" cy="2445026"/>
            <a:chOff x="755374" y="2375447"/>
            <a:chExt cx="4204252" cy="2445026"/>
          </a:xfrm>
        </p:grpSpPr>
        <p:sp>
          <p:nvSpPr>
            <p:cNvPr id="7" name="Rounded Rectangle 6"/>
            <p:cNvSpPr/>
            <p:nvPr/>
          </p:nvSpPr>
          <p:spPr>
            <a:xfrm>
              <a:off x="755374" y="2375447"/>
              <a:ext cx="4204252" cy="2445026"/>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dirty="0" smtClean="0">
                  <a:solidFill>
                    <a:schemeClr val="tx1"/>
                  </a:solidFill>
                </a:rPr>
                <a:t>Dutch (+EU) domestic policy</a:t>
              </a:r>
              <a:endParaRPr lang="en-GB" dirty="0">
                <a:solidFill>
                  <a:schemeClr val="tx1"/>
                </a:solidFill>
              </a:endParaRPr>
            </a:p>
          </p:txBody>
        </p:sp>
        <p:sp>
          <p:nvSpPr>
            <p:cNvPr id="6" name="Rounded Rectangle 5"/>
            <p:cNvSpPr/>
            <p:nvPr/>
          </p:nvSpPr>
          <p:spPr>
            <a:xfrm>
              <a:off x="838200" y="2522985"/>
              <a:ext cx="3872948" cy="1740897"/>
            </a:xfrm>
            <a:prstGeom prst="roundRect">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dirty="0" smtClean="0">
                  <a:solidFill>
                    <a:schemeClr val="tx1"/>
                  </a:solidFill>
                </a:rPr>
                <a:t>Dutch foreign policy</a:t>
              </a:r>
              <a:endParaRPr lang="en-GB" dirty="0">
                <a:solidFill>
                  <a:schemeClr val="tx1"/>
                </a:solidFill>
              </a:endParaRPr>
            </a:p>
          </p:txBody>
        </p:sp>
        <p:sp>
          <p:nvSpPr>
            <p:cNvPr id="5" name="Rounded Rectangle 4"/>
            <p:cNvSpPr/>
            <p:nvPr/>
          </p:nvSpPr>
          <p:spPr>
            <a:xfrm>
              <a:off x="934278" y="2624292"/>
              <a:ext cx="3498574" cy="1073060"/>
            </a:xfrm>
            <a:prstGeom prst="roundRect">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dirty="0" smtClean="0">
                  <a:solidFill>
                    <a:schemeClr val="tx1"/>
                  </a:solidFill>
                </a:rPr>
                <a:t>DGIS policy</a:t>
              </a:r>
              <a:endParaRPr lang="en-GB" dirty="0">
                <a:solidFill>
                  <a:schemeClr val="tx1"/>
                </a:solidFill>
              </a:endParaRPr>
            </a:p>
          </p:txBody>
        </p:sp>
        <p:sp>
          <p:nvSpPr>
            <p:cNvPr id="4" name="Rounded Rectangle 3"/>
            <p:cNvSpPr/>
            <p:nvPr/>
          </p:nvSpPr>
          <p:spPr>
            <a:xfrm>
              <a:off x="1016466" y="2709579"/>
              <a:ext cx="3167908" cy="490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dirty="0" smtClean="0"/>
                <a:t>IGG policy</a:t>
              </a:r>
              <a:endParaRPr lang="en-GB" dirty="0"/>
            </a:p>
          </p:txBody>
        </p:sp>
      </p:grpSp>
      <p:sp>
        <p:nvSpPr>
          <p:cNvPr id="11" name="Rounded Rectangle 10"/>
          <p:cNvSpPr/>
          <p:nvPr/>
        </p:nvSpPr>
        <p:spPr>
          <a:xfrm>
            <a:off x="6039487" y="3055665"/>
            <a:ext cx="3362101" cy="1631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Dutch </a:t>
            </a:r>
            <a:r>
              <a:rPr lang="en-GB" dirty="0" smtClean="0"/>
              <a:t>Country </a:t>
            </a:r>
            <a:r>
              <a:rPr lang="en-GB" dirty="0"/>
              <a:t>Strategy</a:t>
            </a:r>
          </a:p>
          <a:p>
            <a:r>
              <a:rPr lang="en-GB" dirty="0"/>
              <a:t>(</a:t>
            </a:r>
            <a:r>
              <a:rPr lang="en-GB" dirty="0" smtClean="0"/>
              <a:t>DGIS, </a:t>
            </a:r>
            <a:r>
              <a:rPr lang="en-GB" dirty="0"/>
              <a:t>economic / </a:t>
            </a:r>
            <a:r>
              <a:rPr lang="en-GB" dirty="0" smtClean="0"/>
              <a:t>trade)</a:t>
            </a:r>
            <a:endParaRPr lang="en-GB" dirty="0"/>
          </a:p>
        </p:txBody>
      </p:sp>
      <p:sp>
        <p:nvSpPr>
          <p:cNvPr id="13" name="Rounded Rectangle 12"/>
          <p:cNvSpPr/>
          <p:nvPr/>
        </p:nvSpPr>
        <p:spPr>
          <a:xfrm>
            <a:off x="9887777" y="3083450"/>
            <a:ext cx="1802617" cy="1631163"/>
          </a:xfrm>
          <a:prstGeom prst="roundRect">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smtClean="0">
                <a:solidFill>
                  <a:schemeClr val="tx1"/>
                </a:solidFill>
              </a:rPr>
              <a:t>Policies and programmes of other actors </a:t>
            </a:r>
          </a:p>
          <a:p>
            <a:r>
              <a:rPr lang="en-GB" dirty="0" smtClean="0">
                <a:solidFill>
                  <a:schemeClr val="tx1"/>
                </a:solidFill>
              </a:rPr>
              <a:t>(</a:t>
            </a:r>
            <a:r>
              <a:rPr lang="en-GB" dirty="0" err="1" smtClean="0">
                <a:solidFill>
                  <a:schemeClr val="tx1"/>
                </a:solidFill>
              </a:rPr>
              <a:t>eg</a:t>
            </a:r>
            <a:r>
              <a:rPr lang="en-GB" dirty="0" smtClean="0">
                <a:solidFill>
                  <a:schemeClr val="tx1"/>
                </a:solidFill>
              </a:rPr>
              <a:t> EU, WB)</a:t>
            </a:r>
            <a:endParaRPr lang="en-GB" dirty="0">
              <a:solidFill>
                <a:schemeClr val="tx1"/>
              </a:solidFill>
            </a:endParaRPr>
          </a:p>
        </p:txBody>
      </p:sp>
      <p:sp>
        <p:nvSpPr>
          <p:cNvPr id="14" name="Rounded Rectangle 13"/>
          <p:cNvSpPr/>
          <p:nvPr/>
        </p:nvSpPr>
        <p:spPr bwMode="auto">
          <a:xfrm>
            <a:off x="7929960" y="3915979"/>
            <a:ext cx="1329161" cy="71839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nl-NL" sz="2000" dirty="0" err="1">
                <a:solidFill>
                  <a:schemeClr val="tx1"/>
                </a:solidFill>
              </a:rPr>
              <a:t>embassy</a:t>
            </a:r>
            <a:r>
              <a:rPr lang="nl-NL" sz="2000" dirty="0">
                <a:solidFill>
                  <a:schemeClr val="tx1"/>
                </a:solidFill>
              </a:rPr>
              <a:t>- </a:t>
            </a:r>
            <a:r>
              <a:rPr lang="nl-NL" sz="2000" dirty="0" err="1" smtClean="0">
                <a:solidFill>
                  <a:schemeClr val="tx1"/>
                </a:solidFill>
              </a:rPr>
              <a:t>managed</a:t>
            </a:r>
            <a:endParaRPr lang="nl-NL" sz="2000" dirty="0">
              <a:solidFill>
                <a:schemeClr val="tx1"/>
              </a:solidFill>
            </a:endParaRPr>
          </a:p>
        </p:txBody>
      </p:sp>
      <p:sp>
        <p:nvSpPr>
          <p:cNvPr id="15" name="Rounded Rectangle 14"/>
          <p:cNvSpPr/>
          <p:nvPr/>
        </p:nvSpPr>
        <p:spPr bwMode="auto">
          <a:xfrm>
            <a:off x="6268072" y="3915979"/>
            <a:ext cx="1371624" cy="71839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NL" sz="2000" dirty="0" err="1">
                <a:solidFill>
                  <a:schemeClr val="tx1"/>
                </a:solidFill>
              </a:rPr>
              <a:t>centrally</a:t>
            </a:r>
            <a:r>
              <a:rPr lang="nl-NL" sz="2000" dirty="0">
                <a:solidFill>
                  <a:schemeClr val="tx1"/>
                </a:solidFill>
              </a:rPr>
              <a:t>- </a:t>
            </a:r>
            <a:r>
              <a:rPr lang="nl-NL" sz="2000" dirty="0" err="1" smtClean="0">
                <a:solidFill>
                  <a:schemeClr val="tx1"/>
                </a:solidFill>
              </a:rPr>
              <a:t>managed</a:t>
            </a:r>
            <a:endParaRPr lang="nl-NL" sz="2000" dirty="0">
              <a:solidFill>
                <a:schemeClr val="tx1"/>
              </a:solidFill>
            </a:endParaRPr>
          </a:p>
        </p:txBody>
      </p:sp>
      <p:sp>
        <p:nvSpPr>
          <p:cNvPr id="16" name="Rounded Rectangle 15"/>
          <p:cNvSpPr/>
          <p:nvPr/>
        </p:nvSpPr>
        <p:spPr>
          <a:xfrm>
            <a:off x="6577342" y="2221517"/>
            <a:ext cx="4624372" cy="410037"/>
          </a:xfrm>
          <a:prstGeom prst="roundRect">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chemeClr val="tx1"/>
                </a:solidFill>
              </a:rPr>
              <a:t>Government policies and programmes</a:t>
            </a:r>
            <a:endParaRPr lang="en-GB" dirty="0">
              <a:solidFill>
                <a:schemeClr val="tx1"/>
              </a:solidFill>
            </a:endParaRPr>
          </a:p>
        </p:txBody>
      </p:sp>
      <p:sp>
        <p:nvSpPr>
          <p:cNvPr id="24" name="Rounded Rectangle 23"/>
          <p:cNvSpPr/>
          <p:nvPr/>
        </p:nvSpPr>
        <p:spPr>
          <a:xfrm>
            <a:off x="695004" y="5265570"/>
            <a:ext cx="11093821" cy="410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t>International agreements</a:t>
            </a:r>
          </a:p>
        </p:txBody>
      </p:sp>
      <p:sp>
        <p:nvSpPr>
          <p:cNvPr id="25" name="Up-Down Arrow 24"/>
          <p:cNvSpPr/>
          <p:nvPr/>
        </p:nvSpPr>
        <p:spPr>
          <a:xfrm>
            <a:off x="2632945" y="4612793"/>
            <a:ext cx="506896" cy="1327533"/>
          </a:xfrm>
          <a:prstGeom prst="upDownArrow">
            <a:avLst>
              <a:gd name="adj1" fmla="val 61765"/>
              <a:gd name="adj2" fmla="val 294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a:t>
            </a:r>
            <a:endParaRPr lang="en-GB" dirty="0">
              <a:solidFill>
                <a:schemeClr val="tx1"/>
              </a:solidFill>
            </a:endParaRPr>
          </a:p>
        </p:txBody>
      </p:sp>
      <p:sp>
        <p:nvSpPr>
          <p:cNvPr id="27" name="Rounded Rectangle 26"/>
          <p:cNvSpPr/>
          <p:nvPr/>
        </p:nvSpPr>
        <p:spPr>
          <a:xfrm>
            <a:off x="657259" y="5940327"/>
            <a:ext cx="11131565" cy="410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t>Long-term strategies for </a:t>
            </a:r>
            <a:r>
              <a:rPr lang="en-GB" dirty="0" smtClean="0"/>
              <a:t>food security, </a:t>
            </a:r>
            <a:r>
              <a:rPr lang="en-GB" dirty="0"/>
              <a:t>water, climate (scientific knowledge, consensus)</a:t>
            </a:r>
          </a:p>
        </p:txBody>
      </p:sp>
      <p:sp>
        <p:nvSpPr>
          <p:cNvPr id="26" name="Up-Down Arrow 25"/>
          <p:cNvSpPr/>
          <p:nvPr/>
        </p:nvSpPr>
        <p:spPr>
          <a:xfrm>
            <a:off x="7539403" y="4686827"/>
            <a:ext cx="506896" cy="1253499"/>
          </a:xfrm>
          <a:prstGeom prst="upDownArrow">
            <a:avLst>
              <a:gd name="adj1" fmla="val 61765"/>
              <a:gd name="adj2" fmla="val 294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a:t>
            </a:r>
            <a:endParaRPr lang="en-GB" dirty="0">
              <a:solidFill>
                <a:schemeClr val="tx1"/>
              </a:solidFill>
            </a:endParaRPr>
          </a:p>
        </p:txBody>
      </p:sp>
      <p:sp>
        <p:nvSpPr>
          <p:cNvPr id="19" name="Left-Right Arrow 18"/>
          <p:cNvSpPr/>
          <p:nvPr/>
        </p:nvSpPr>
        <p:spPr>
          <a:xfrm>
            <a:off x="4959626" y="2243250"/>
            <a:ext cx="1609693" cy="412473"/>
          </a:xfrm>
          <a:prstGeom prst="leftRightArrow">
            <a:avLst>
              <a:gd name="adj1" fmla="val 61699"/>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a:t>
            </a:r>
          </a:p>
        </p:txBody>
      </p:sp>
      <p:sp>
        <p:nvSpPr>
          <p:cNvPr id="21" name="Up-Down Arrow 20"/>
          <p:cNvSpPr/>
          <p:nvPr/>
        </p:nvSpPr>
        <p:spPr>
          <a:xfrm>
            <a:off x="7525730" y="2607360"/>
            <a:ext cx="506896" cy="448305"/>
          </a:xfrm>
          <a:prstGeom prst="upDownArrow">
            <a:avLst>
              <a:gd name="adj1" fmla="val 61765"/>
              <a:gd name="adj2" fmla="val 294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a:t>
            </a:r>
          </a:p>
        </p:txBody>
      </p:sp>
      <p:sp>
        <p:nvSpPr>
          <p:cNvPr id="28" name="Title 1"/>
          <p:cNvSpPr txBox="1">
            <a:spLocks/>
          </p:cNvSpPr>
          <p:nvPr/>
        </p:nvSpPr>
        <p:spPr>
          <a:xfrm>
            <a:off x="226300" y="-367870"/>
            <a:ext cx="10772775"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600" dirty="0" err="1" smtClean="0"/>
              <a:t>Voorbeeld</a:t>
            </a:r>
            <a:r>
              <a:rPr lang="en-US" sz="3600" dirty="0" smtClean="0"/>
              <a:t> 2: </a:t>
            </a:r>
            <a:r>
              <a:rPr lang="en-US" sz="3600" dirty="0" err="1" smtClean="0"/>
              <a:t>Evaluatie</a:t>
            </a:r>
            <a:r>
              <a:rPr lang="en-US" sz="3600" dirty="0" smtClean="0"/>
              <a:t> </a:t>
            </a:r>
            <a:r>
              <a:rPr lang="en-US" sz="3600" dirty="0" err="1" smtClean="0"/>
              <a:t>coherentie</a:t>
            </a:r>
            <a:r>
              <a:rPr lang="en-US" sz="3600" dirty="0" smtClean="0"/>
              <a:t> water, </a:t>
            </a:r>
            <a:r>
              <a:rPr lang="en-US" sz="3600" dirty="0" err="1" smtClean="0"/>
              <a:t>voedsel</a:t>
            </a:r>
            <a:r>
              <a:rPr lang="en-US" sz="3600" dirty="0" smtClean="0"/>
              <a:t>, </a:t>
            </a:r>
            <a:r>
              <a:rPr lang="en-US" sz="3600" dirty="0" err="1" smtClean="0"/>
              <a:t>klimaat</a:t>
            </a:r>
            <a:r>
              <a:rPr lang="en-US" sz="3600" dirty="0" smtClean="0"/>
              <a:t> </a:t>
            </a:r>
            <a:endParaRPr lang="nl-NL" sz="3600" dirty="0"/>
          </a:p>
        </p:txBody>
      </p:sp>
    </p:spTree>
    <p:extLst>
      <p:ext uri="{BB962C8B-B14F-4D97-AF65-F5344CB8AC3E}">
        <p14:creationId xmlns:p14="http://schemas.microsoft.com/office/powerpoint/2010/main" val="299030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0328"/>
            <a:ext cx="10772775" cy="1658198"/>
          </a:xfrm>
        </p:spPr>
        <p:txBody>
          <a:bodyPr>
            <a:normAutofit/>
          </a:bodyPr>
          <a:lstStyle/>
          <a:p>
            <a:r>
              <a:rPr lang="en-US" sz="3600" dirty="0" err="1" smtClean="0"/>
              <a:t>Synergie</a:t>
            </a:r>
            <a:r>
              <a:rPr lang="en-US" sz="3600" dirty="0" smtClean="0"/>
              <a:t> </a:t>
            </a:r>
            <a:r>
              <a:rPr lang="en-US" sz="3600" dirty="0" err="1" smtClean="0"/>
              <a:t>en</a:t>
            </a:r>
            <a:r>
              <a:rPr lang="en-US" sz="3600" dirty="0" smtClean="0"/>
              <a:t> </a:t>
            </a:r>
            <a:r>
              <a:rPr lang="en-US" sz="3600" dirty="0" err="1" smtClean="0"/>
              <a:t>uitruil</a:t>
            </a:r>
            <a:r>
              <a:rPr lang="en-US" sz="3600" dirty="0" smtClean="0"/>
              <a:t> (trade-offs) </a:t>
            </a:r>
            <a:endParaRPr lang="nl-NL" sz="1050" dirty="0"/>
          </a:p>
        </p:txBody>
      </p:sp>
      <p:sp>
        <p:nvSpPr>
          <p:cNvPr id="3" name="Content Placeholder 2"/>
          <p:cNvSpPr>
            <a:spLocks noGrp="1"/>
          </p:cNvSpPr>
          <p:nvPr>
            <p:ph idx="1"/>
          </p:nvPr>
        </p:nvSpPr>
        <p:spPr>
          <a:xfrm>
            <a:off x="838200" y="2454166"/>
            <a:ext cx="4737538" cy="4805363"/>
          </a:xfrm>
        </p:spPr>
        <p:txBody>
          <a:bodyPr>
            <a:normAutofit/>
          </a:bodyPr>
          <a:lstStyle/>
          <a:p>
            <a:pPr marL="0" indent="0">
              <a:buNone/>
            </a:pPr>
            <a:r>
              <a:rPr lang="en-GB" sz="1800" b="1" dirty="0" err="1" smtClean="0"/>
              <a:t>Synergie</a:t>
            </a:r>
            <a:r>
              <a:rPr lang="en-GB" sz="1800" dirty="0" smtClean="0"/>
              <a:t> is </a:t>
            </a:r>
            <a:r>
              <a:rPr lang="en-GB" sz="1800" dirty="0" err="1" smtClean="0"/>
              <a:t>een</a:t>
            </a:r>
            <a:r>
              <a:rPr lang="en-GB" sz="1800" dirty="0" smtClean="0"/>
              <a:t> </a:t>
            </a:r>
            <a:r>
              <a:rPr lang="en-GB" sz="1800" dirty="0" err="1" smtClean="0"/>
              <a:t>interactie</a:t>
            </a:r>
            <a:r>
              <a:rPr lang="en-GB" sz="1800" dirty="0" smtClean="0"/>
              <a:t> of </a:t>
            </a:r>
            <a:r>
              <a:rPr lang="en-GB" sz="1800" dirty="0" err="1" smtClean="0"/>
              <a:t>samenwerking</a:t>
            </a:r>
            <a:r>
              <a:rPr lang="en-GB" sz="1800" dirty="0" smtClean="0"/>
              <a:t> die </a:t>
            </a:r>
            <a:r>
              <a:rPr lang="en-GB" sz="1800" dirty="0" err="1" smtClean="0"/>
              <a:t>leidt</a:t>
            </a:r>
            <a:r>
              <a:rPr lang="en-GB" sz="1800" dirty="0" smtClean="0"/>
              <a:t> tot </a:t>
            </a:r>
            <a:r>
              <a:rPr lang="en-GB" sz="1800" dirty="0" err="1" smtClean="0"/>
              <a:t>een</a:t>
            </a:r>
            <a:r>
              <a:rPr lang="en-GB" sz="1800" dirty="0" smtClean="0"/>
              <a:t> </a:t>
            </a:r>
            <a:r>
              <a:rPr lang="en-GB" sz="1800" dirty="0" err="1" smtClean="0"/>
              <a:t>uitkomst</a:t>
            </a:r>
            <a:r>
              <a:rPr lang="en-GB" sz="1800" dirty="0" smtClean="0"/>
              <a:t> </a:t>
            </a:r>
            <a:r>
              <a:rPr lang="en-GB" sz="1800" dirty="0" err="1" smtClean="0"/>
              <a:t>groter</a:t>
            </a:r>
            <a:r>
              <a:rPr lang="en-GB" sz="1800" dirty="0" smtClean="0"/>
              <a:t> </a:t>
            </a:r>
            <a:r>
              <a:rPr lang="en-GB" sz="1800" dirty="0" err="1" smtClean="0"/>
              <a:t>dan</a:t>
            </a:r>
            <a:r>
              <a:rPr lang="en-GB" sz="1800" dirty="0" smtClean="0"/>
              <a:t> de </a:t>
            </a:r>
            <a:r>
              <a:rPr lang="en-GB" sz="1800" dirty="0" err="1" smtClean="0"/>
              <a:t>som</a:t>
            </a:r>
            <a:r>
              <a:rPr lang="en-GB" sz="1800" dirty="0" smtClean="0"/>
              <a:t> der </a:t>
            </a:r>
            <a:r>
              <a:rPr lang="en-GB" sz="1800" dirty="0" err="1" smtClean="0"/>
              <a:t>delen</a:t>
            </a:r>
            <a:r>
              <a:rPr lang="en-GB" sz="1800" dirty="0" smtClean="0"/>
              <a:t>. </a:t>
            </a:r>
            <a:r>
              <a:rPr lang="en-GB" sz="1800" b="1" i="1" dirty="0" smtClean="0"/>
              <a:t>Trade-offs</a:t>
            </a:r>
            <a:r>
              <a:rPr lang="en-GB" sz="1800" dirty="0" smtClean="0"/>
              <a:t> </a:t>
            </a:r>
            <a:r>
              <a:rPr lang="en-GB" sz="1800" dirty="0" err="1" smtClean="0"/>
              <a:t>zijn</a:t>
            </a:r>
            <a:r>
              <a:rPr lang="en-GB" sz="1800" dirty="0" smtClean="0"/>
              <a:t> het </a:t>
            </a:r>
            <a:r>
              <a:rPr lang="en-GB" sz="1800" dirty="0" err="1" smtClean="0"/>
              <a:t>tegenovergestelde</a:t>
            </a:r>
            <a:r>
              <a:rPr lang="en-GB" sz="1800" dirty="0" smtClean="0"/>
              <a:t> </a:t>
            </a:r>
            <a:r>
              <a:rPr lang="en-GB" sz="1800" dirty="0"/>
              <a:t>v</a:t>
            </a:r>
            <a:r>
              <a:rPr lang="en-GB" sz="1800" dirty="0" smtClean="0"/>
              <a:t>an </a:t>
            </a:r>
            <a:r>
              <a:rPr lang="en-GB" sz="1800" dirty="0" err="1" smtClean="0"/>
              <a:t>synergieën</a:t>
            </a:r>
            <a:r>
              <a:rPr lang="en-GB" sz="1800" dirty="0" smtClean="0"/>
              <a:t>. Maar de term </a:t>
            </a:r>
            <a:r>
              <a:rPr lang="en-GB" sz="1800" dirty="0" err="1" smtClean="0"/>
              <a:t>kan</a:t>
            </a:r>
            <a:r>
              <a:rPr lang="en-GB" sz="1800" dirty="0" smtClean="0"/>
              <a:t> </a:t>
            </a:r>
            <a:r>
              <a:rPr lang="en-GB" sz="1800" dirty="0" err="1" smtClean="0"/>
              <a:t>ook</a:t>
            </a:r>
            <a:r>
              <a:rPr lang="en-GB" sz="1800" dirty="0" smtClean="0"/>
              <a:t> </a:t>
            </a:r>
            <a:r>
              <a:rPr lang="en-GB" sz="1800" dirty="0" err="1" smtClean="0"/>
              <a:t>slaan</a:t>
            </a:r>
            <a:r>
              <a:rPr lang="en-GB" sz="1800" dirty="0" smtClean="0"/>
              <a:t> op </a:t>
            </a:r>
            <a:r>
              <a:rPr lang="en-GB" sz="1800" dirty="0" err="1" smtClean="0"/>
              <a:t>beleidskeuzes</a:t>
            </a:r>
            <a:r>
              <a:rPr lang="en-GB" sz="1800" dirty="0" smtClean="0"/>
              <a:t>: </a:t>
            </a:r>
            <a:r>
              <a:rPr lang="en-GB" sz="1800" dirty="0" err="1" smtClean="0"/>
              <a:t>als</a:t>
            </a:r>
            <a:r>
              <a:rPr lang="en-GB" sz="1800" dirty="0" smtClean="0"/>
              <a:t> </a:t>
            </a:r>
            <a:r>
              <a:rPr lang="en-GB" sz="1800" dirty="0" err="1" smtClean="0"/>
              <a:t>doelen</a:t>
            </a:r>
            <a:r>
              <a:rPr lang="en-GB" sz="1800" dirty="0" smtClean="0"/>
              <a:t> in </a:t>
            </a:r>
            <a:r>
              <a:rPr lang="en-GB" sz="1800" dirty="0" err="1" smtClean="0"/>
              <a:t>beleidsvelden</a:t>
            </a:r>
            <a:r>
              <a:rPr lang="en-GB" sz="1800" dirty="0" smtClean="0"/>
              <a:t> </a:t>
            </a:r>
            <a:r>
              <a:rPr lang="en-GB" sz="1800" dirty="0" err="1" smtClean="0"/>
              <a:t>niet</a:t>
            </a:r>
            <a:r>
              <a:rPr lang="en-GB" sz="1800" dirty="0" smtClean="0"/>
              <a:t> </a:t>
            </a:r>
            <a:r>
              <a:rPr lang="en-GB" sz="1800" dirty="0" err="1" smtClean="0"/>
              <a:t>compatibel</a:t>
            </a:r>
            <a:r>
              <a:rPr lang="en-GB" sz="1800" dirty="0" smtClean="0"/>
              <a:t> </a:t>
            </a:r>
            <a:r>
              <a:rPr lang="en-GB" sz="1800" dirty="0" err="1" smtClean="0"/>
              <a:t>zijn</a:t>
            </a:r>
            <a:r>
              <a:rPr lang="en-GB" sz="1800" dirty="0" smtClean="0"/>
              <a:t>, </a:t>
            </a:r>
            <a:r>
              <a:rPr lang="en-GB" sz="1800" dirty="0" err="1" smtClean="0"/>
              <a:t>kom</a:t>
            </a:r>
            <a:r>
              <a:rPr lang="en-GB" sz="1800" dirty="0" smtClean="0"/>
              <a:t> je tot </a:t>
            </a:r>
            <a:r>
              <a:rPr lang="en-GB" sz="1800" dirty="0" err="1" smtClean="0"/>
              <a:t>een</a:t>
            </a:r>
            <a:r>
              <a:rPr lang="en-GB" sz="1800" dirty="0" smtClean="0"/>
              <a:t> </a:t>
            </a:r>
            <a:r>
              <a:rPr lang="en-GB" sz="1800" dirty="0" err="1" smtClean="0"/>
              <a:t>compromis</a:t>
            </a:r>
            <a:r>
              <a:rPr lang="en-GB" sz="1800" dirty="0" smtClean="0"/>
              <a:t>. </a:t>
            </a:r>
          </a:p>
          <a:p>
            <a:pPr marL="0" indent="0">
              <a:buNone/>
            </a:pPr>
            <a:r>
              <a:rPr lang="en-GB" sz="1800" dirty="0" smtClean="0"/>
              <a:t>De SDGs </a:t>
            </a:r>
            <a:r>
              <a:rPr lang="en-GB" sz="1800" dirty="0" err="1" smtClean="0"/>
              <a:t>zijn</a:t>
            </a:r>
            <a:r>
              <a:rPr lang="en-GB" sz="1800" dirty="0" smtClean="0"/>
              <a:t> </a:t>
            </a:r>
            <a:r>
              <a:rPr lang="en-GB" sz="1800" dirty="0" err="1" smtClean="0"/>
              <a:t>compatibel</a:t>
            </a:r>
            <a:r>
              <a:rPr lang="en-GB" sz="1800" dirty="0" smtClean="0"/>
              <a:t>: </a:t>
            </a:r>
          </a:p>
        </p:txBody>
      </p:sp>
      <p:pic>
        <p:nvPicPr>
          <p:cNvPr id="4" name="Picture 3" descr="Team:Calgary/Project/Synergy - 2012.igem.or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3692" y="4606724"/>
            <a:ext cx="606553" cy="91440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5157" y="1724764"/>
            <a:ext cx="5418913" cy="4099034"/>
          </a:xfrm>
          <a:prstGeom prst="rect">
            <a:avLst/>
          </a:prstGeom>
        </p:spPr>
      </p:pic>
      <p:sp>
        <p:nvSpPr>
          <p:cNvPr id="6" name="Title 1"/>
          <p:cNvSpPr txBox="1">
            <a:spLocks/>
          </p:cNvSpPr>
          <p:nvPr/>
        </p:nvSpPr>
        <p:spPr>
          <a:xfrm>
            <a:off x="226300" y="-367870"/>
            <a:ext cx="10772775"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600" dirty="0" err="1" smtClean="0"/>
              <a:t>Voorbeeld</a:t>
            </a:r>
            <a:r>
              <a:rPr lang="en-US" sz="3600" dirty="0" smtClean="0"/>
              <a:t> 2: </a:t>
            </a:r>
            <a:r>
              <a:rPr lang="en-US" sz="3600" dirty="0" err="1" smtClean="0"/>
              <a:t>Evaluatie</a:t>
            </a:r>
            <a:r>
              <a:rPr lang="en-US" sz="3600" dirty="0" smtClean="0"/>
              <a:t> </a:t>
            </a:r>
            <a:r>
              <a:rPr lang="en-US" sz="3600" dirty="0" err="1" smtClean="0"/>
              <a:t>coherentie</a:t>
            </a:r>
            <a:r>
              <a:rPr lang="en-US" sz="3600" dirty="0" smtClean="0"/>
              <a:t> water, </a:t>
            </a:r>
            <a:r>
              <a:rPr lang="en-US" sz="3600" dirty="0" err="1" smtClean="0"/>
              <a:t>voedsel</a:t>
            </a:r>
            <a:r>
              <a:rPr lang="en-US" sz="3600" dirty="0" smtClean="0"/>
              <a:t>, </a:t>
            </a:r>
            <a:r>
              <a:rPr lang="en-US" sz="3600" dirty="0" err="1" smtClean="0"/>
              <a:t>klimaat</a:t>
            </a:r>
            <a:r>
              <a:rPr lang="en-US" sz="3600" dirty="0" smtClean="0"/>
              <a:t> </a:t>
            </a:r>
            <a:endParaRPr lang="nl-NL" sz="3600" dirty="0"/>
          </a:p>
        </p:txBody>
      </p:sp>
    </p:spTree>
    <p:extLst>
      <p:ext uri="{BB962C8B-B14F-4D97-AF65-F5344CB8AC3E}">
        <p14:creationId xmlns:p14="http://schemas.microsoft.com/office/powerpoint/2010/main" val="192975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smtClean="0"/>
              <a:t>Voorbeelden</a:t>
            </a:r>
            <a:r>
              <a:rPr lang="en-US" sz="4400" dirty="0" smtClean="0"/>
              <a:t> van </a:t>
            </a:r>
            <a:r>
              <a:rPr lang="en-US" sz="4400" dirty="0" err="1" smtClean="0"/>
              <a:t>coherentievragen</a:t>
            </a:r>
            <a:r>
              <a:rPr lang="en-US" sz="4400" dirty="0" smtClean="0"/>
              <a:t> </a:t>
            </a:r>
            <a:r>
              <a:rPr lang="en-US" sz="4400" dirty="0" err="1" smtClean="0"/>
              <a:t>bij</a:t>
            </a:r>
            <a:r>
              <a:rPr lang="en-US" sz="4400" dirty="0" smtClean="0"/>
              <a:t> IOB</a:t>
            </a:r>
            <a:endParaRPr lang="nl-NL" sz="4400" dirty="0"/>
          </a:p>
        </p:txBody>
      </p:sp>
      <p:sp>
        <p:nvSpPr>
          <p:cNvPr id="3" name="Content Placeholder 2"/>
          <p:cNvSpPr>
            <a:spLocks noGrp="1"/>
          </p:cNvSpPr>
          <p:nvPr>
            <p:ph idx="1"/>
          </p:nvPr>
        </p:nvSpPr>
        <p:spPr/>
        <p:txBody>
          <a:bodyPr>
            <a:noAutofit/>
          </a:bodyPr>
          <a:lstStyle/>
          <a:p>
            <a:r>
              <a:rPr lang="en-US" sz="1800" dirty="0" smtClean="0"/>
              <a:t>Hoe coherent was het </a:t>
            </a:r>
            <a:r>
              <a:rPr lang="en-US" sz="1800" b="1" dirty="0" err="1" smtClean="0"/>
              <a:t>handels</a:t>
            </a:r>
            <a:r>
              <a:rPr lang="en-US" sz="1800" b="1" dirty="0" smtClean="0"/>
              <a:t>- </a:t>
            </a:r>
            <a:r>
              <a:rPr lang="en-US" sz="1800" b="1" dirty="0" err="1" smtClean="0"/>
              <a:t>en</a:t>
            </a:r>
            <a:r>
              <a:rPr lang="en-US" sz="1800" b="1" dirty="0" smtClean="0"/>
              <a:t> </a:t>
            </a:r>
            <a:r>
              <a:rPr lang="en-US" sz="1800" b="1" dirty="0" err="1" smtClean="0"/>
              <a:t>investeringsbeleid</a:t>
            </a:r>
            <a:r>
              <a:rPr lang="en-US" sz="1800" b="1" dirty="0" smtClean="0"/>
              <a:t> </a:t>
            </a:r>
            <a:r>
              <a:rPr lang="en-US" sz="1800" dirty="0" smtClean="0"/>
              <a:t>met het OS </a:t>
            </a:r>
            <a:r>
              <a:rPr lang="en-US" sz="1800" dirty="0" err="1" smtClean="0"/>
              <a:t>beleid</a:t>
            </a:r>
            <a:r>
              <a:rPr lang="en-US" sz="1800" dirty="0" smtClean="0"/>
              <a:t>? – </a:t>
            </a:r>
            <a:r>
              <a:rPr lang="en-US" sz="1800" i="1" dirty="0" smtClean="0"/>
              <a:t>interne </a:t>
            </a:r>
            <a:r>
              <a:rPr lang="en-US" sz="1800" i="1" dirty="0" err="1" smtClean="0"/>
              <a:t>coherentie</a:t>
            </a:r>
            <a:endParaRPr lang="en-US" sz="1800" i="1" dirty="0" smtClean="0"/>
          </a:p>
          <a:p>
            <a:r>
              <a:rPr lang="en-US" sz="1800" dirty="0" smtClean="0"/>
              <a:t>Hoe coherent was het NL </a:t>
            </a:r>
            <a:r>
              <a:rPr lang="en-US" sz="1800" b="1" dirty="0" err="1" smtClean="0"/>
              <a:t>belastingbeleid</a:t>
            </a:r>
            <a:r>
              <a:rPr lang="en-US" sz="1800" dirty="0" smtClean="0"/>
              <a:t> (</a:t>
            </a:r>
            <a:r>
              <a:rPr lang="en-US" sz="1800" dirty="0" err="1" smtClean="0"/>
              <a:t>binnen</a:t>
            </a:r>
            <a:r>
              <a:rPr lang="en-US" sz="1800" dirty="0" smtClean="0"/>
              <a:t> </a:t>
            </a:r>
            <a:r>
              <a:rPr lang="en-US" sz="1800" dirty="0" err="1" smtClean="0"/>
              <a:t>Actieplan</a:t>
            </a:r>
            <a:r>
              <a:rPr lang="en-US" sz="1800" dirty="0" smtClean="0"/>
              <a:t> </a:t>
            </a:r>
            <a:r>
              <a:rPr lang="en-US" sz="1800" dirty="0" err="1" smtClean="0"/>
              <a:t>Coherentie</a:t>
            </a:r>
            <a:r>
              <a:rPr lang="en-US" sz="1800" dirty="0" smtClean="0"/>
              <a:t>, </a:t>
            </a:r>
            <a:r>
              <a:rPr lang="en-US" sz="1800" dirty="0" err="1" smtClean="0"/>
              <a:t>en</a:t>
            </a:r>
            <a:r>
              <a:rPr lang="en-US" sz="1800" dirty="0" smtClean="0"/>
              <a:t> </a:t>
            </a:r>
            <a:r>
              <a:rPr lang="en-US" sz="1800" dirty="0" err="1" smtClean="0"/>
              <a:t>tussen</a:t>
            </a:r>
            <a:r>
              <a:rPr lang="en-US" sz="1800" dirty="0" smtClean="0"/>
              <a:t> BZ </a:t>
            </a:r>
            <a:r>
              <a:rPr lang="en-US" sz="1800" dirty="0" err="1" smtClean="0"/>
              <a:t>en</a:t>
            </a:r>
            <a:r>
              <a:rPr lang="en-US" sz="1800" dirty="0" smtClean="0"/>
              <a:t> FIN)? – </a:t>
            </a:r>
            <a:r>
              <a:rPr lang="en-US" sz="1800" i="1" dirty="0" smtClean="0"/>
              <a:t>interne </a:t>
            </a:r>
            <a:r>
              <a:rPr lang="en-US" sz="1800" i="1" dirty="0" err="1" smtClean="0"/>
              <a:t>coherentie</a:t>
            </a:r>
            <a:endParaRPr lang="en-US" sz="1800" i="1" dirty="0" smtClean="0"/>
          </a:p>
          <a:p>
            <a:r>
              <a:rPr lang="en-US" sz="1800" dirty="0" err="1" smtClean="0"/>
              <a:t>Waren</a:t>
            </a:r>
            <a:r>
              <a:rPr lang="en-US" sz="1800" dirty="0" smtClean="0"/>
              <a:t> de </a:t>
            </a:r>
            <a:r>
              <a:rPr lang="en-US" sz="1800" dirty="0"/>
              <a:t>NL </a:t>
            </a:r>
            <a:r>
              <a:rPr lang="en-US" sz="1800" b="1" dirty="0" err="1"/>
              <a:t>hulp</a:t>
            </a:r>
            <a:r>
              <a:rPr lang="en-US" sz="1800" b="1" dirty="0"/>
              <a:t> &amp; </a:t>
            </a:r>
            <a:r>
              <a:rPr lang="en-US" sz="1800" b="1" dirty="0" err="1"/>
              <a:t>handelsactiviteiten</a:t>
            </a:r>
            <a:r>
              <a:rPr lang="en-US" sz="1800" b="1" dirty="0"/>
              <a:t> </a:t>
            </a:r>
            <a:r>
              <a:rPr lang="en-US" sz="1800" dirty="0"/>
              <a:t>in 3 </a:t>
            </a:r>
            <a:r>
              <a:rPr lang="en-US" sz="1800" dirty="0" err="1"/>
              <a:t>landen</a:t>
            </a:r>
            <a:r>
              <a:rPr lang="en-US" sz="1800" dirty="0"/>
              <a:t> </a:t>
            </a:r>
            <a:r>
              <a:rPr lang="en-US" sz="1800" dirty="0" err="1"/>
              <a:t>afgestemd</a:t>
            </a:r>
            <a:r>
              <a:rPr lang="en-US" sz="1800" dirty="0"/>
              <a:t> met de </a:t>
            </a:r>
            <a:r>
              <a:rPr lang="en-US" sz="1800" dirty="0" err="1"/>
              <a:t>overheid</a:t>
            </a:r>
            <a:r>
              <a:rPr lang="en-US" sz="1800" dirty="0"/>
              <a:t> </a:t>
            </a:r>
            <a:r>
              <a:rPr lang="en-US" sz="1800" dirty="0" err="1"/>
              <a:t>en</a:t>
            </a:r>
            <a:r>
              <a:rPr lang="en-US" sz="1800" dirty="0"/>
              <a:t> </a:t>
            </a:r>
            <a:r>
              <a:rPr lang="en-US" sz="1800" dirty="0" smtClean="0"/>
              <a:t>de </a:t>
            </a:r>
            <a:r>
              <a:rPr lang="en-US" sz="1800" dirty="0" err="1"/>
              <a:t>donoren</a:t>
            </a:r>
            <a:r>
              <a:rPr lang="en-US" sz="1800" dirty="0"/>
              <a:t>? </a:t>
            </a:r>
            <a:r>
              <a:rPr lang="en-US" sz="1800" dirty="0" err="1"/>
              <a:t>Werkte</a:t>
            </a:r>
            <a:r>
              <a:rPr lang="en-US" sz="1800" dirty="0"/>
              <a:t> NL </a:t>
            </a:r>
            <a:r>
              <a:rPr lang="en-US" sz="1800" dirty="0" err="1"/>
              <a:t>samen</a:t>
            </a:r>
            <a:r>
              <a:rPr lang="en-US" sz="1800" dirty="0"/>
              <a:t> </a:t>
            </a:r>
            <a:r>
              <a:rPr lang="en-US" sz="1800" dirty="0" err="1"/>
              <a:t>en</a:t>
            </a:r>
            <a:r>
              <a:rPr lang="en-US" sz="1800" dirty="0"/>
              <a:t> was de </a:t>
            </a:r>
            <a:r>
              <a:rPr lang="en-US" sz="1800" dirty="0" err="1"/>
              <a:t>inzet</a:t>
            </a:r>
            <a:r>
              <a:rPr lang="en-US" sz="1800" dirty="0"/>
              <a:t> </a:t>
            </a:r>
            <a:r>
              <a:rPr lang="en-US" sz="1800" dirty="0" err="1"/>
              <a:t>complementair</a:t>
            </a:r>
            <a:r>
              <a:rPr lang="en-US" sz="1800" dirty="0"/>
              <a:t>? – </a:t>
            </a:r>
            <a:r>
              <a:rPr lang="en-US" sz="1800" i="1" dirty="0" err="1"/>
              <a:t>externe</a:t>
            </a:r>
            <a:r>
              <a:rPr lang="en-US" sz="1800" i="1" dirty="0"/>
              <a:t> </a:t>
            </a:r>
            <a:r>
              <a:rPr lang="en-US" sz="1800" i="1" dirty="0" err="1"/>
              <a:t>coherentie</a:t>
            </a:r>
            <a:endParaRPr lang="en-US" sz="1800" i="1" dirty="0"/>
          </a:p>
          <a:p>
            <a:r>
              <a:rPr lang="en-US" sz="1800" dirty="0" smtClean="0"/>
              <a:t>Hoe </a:t>
            </a:r>
            <a:r>
              <a:rPr lang="en-US" sz="1800" dirty="0" err="1" smtClean="0"/>
              <a:t>verloopt</a:t>
            </a:r>
            <a:r>
              <a:rPr lang="en-US" sz="1800" dirty="0" smtClean="0"/>
              <a:t> de NL </a:t>
            </a:r>
            <a:r>
              <a:rPr lang="en-US" sz="1800" dirty="0" err="1" smtClean="0"/>
              <a:t>coördinatie</a:t>
            </a:r>
            <a:r>
              <a:rPr lang="en-US" sz="1800" dirty="0" smtClean="0"/>
              <a:t> </a:t>
            </a:r>
            <a:r>
              <a:rPr lang="en-US" sz="1800" dirty="0" err="1" smtClean="0"/>
              <a:t>voor</a:t>
            </a:r>
            <a:r>
              <a:rPr lang="en-US" sz="1800" dirty="0" smtClean="0"/>
              <a:t> de </a:t>
            </a:r>
            <a:r>
              <a:rPr lang="en-US" sz="1800" dirty="0" err="1" smtClean="0"/>
              <a:t>inzet</a:t>
            </a:r>
            <a:r>
              <a:rPr lang="en-US" sz="1800" dirty="0" smtClean="0"/>
              <a:t> in de </a:t>
            </a:r>
            <a:r>
              <a:rPr lang="en-US" sz="1800" b="1" dirty="0" smtClean="0"/>
              <a:t>EU</a:t>
            </a:r>
            <a:r>
              <a:rPr lang="en-US" sz="1800" dirty="0" smtClean="0"/>
              <a:t>: </a:t>
            </a:r>
            <a:r>
              <a:rPr lang="en-US" sz="1800" dirty="0" err="1" smtClean="0"/>
              <a:t>slaagt</a:t>
            </a:r>
            <a:r>
              <a:rPr lang="en-US" sz="1800" dirty="0" smtClean="0"/>
              <a:t> NL </a:t>
            </a:r>
            <a:r>
              <a:rPr lang="en-US" sz="1800" dirty="0" err="1" smtClean="0"/>
              <a:t>erin</a:t>
            </a:r>
            <a:r>
              <a:rPr lang="en-US" sz="1800" dirty="0" smtClean="0"/>
              <a:t> </a:t>
            </a:r>
            <a:r>
              <a:rPr lang="nl-NL" sz="1800" dirty="0" smtClean="0"/>
              <a:t>een </a:t>
            </a:r>
            <a:r>
              <a:rPr lang="nl-NL" sz="1800" dirty="0"/>
              <a:t>goed afgestemd standpunt te formuleren voor </a:t>
            </a:r>
            <a:r>
              <a:rPr lang="nl-NL" sz="1800" dirty="0" smtClean="0"/>
              <a:t>onderhandelingen</a:t>
            </a:r>
            <a:r>
              <a:rPr lang="en-US" sz="1800" dirty="0"/>
              <a:t>?</a:t>
            </a:r>
            <a:r>
              <a:rPr lang="en-US" sz="1800" dirty="0" smtClean="0"/>
              <a:t> – </a:t>
            </a:r>
            <a:r>
              <a:rPr lang="en-US" sz="1800" i="1" dirty="0" smtClean="0"/>
              <a:t>interne </a:t>
            </a:r>
            <a:r>
              <a:rPr lang="en-US" sz="1800" i="1" dirty="0" err="1" smtClean="0"/>
              <a:t>coherentie</a:t>
            </a:r>
            <a:endParaRPr lang="en-US" sz="1800" i="1" dirty="0" smtClean="0"/>
          </a:p>
          <a:p>
            <a:r>
              <a:rPr lang="en-US" sz="1800" dirty="0"/>
              <a:t>Is </a:t>
            </a:r>
            <a:r>
              <a:rPr lang="en-US" sz="1800" b="1" dirty="0"/>
              <a:t>gender</a:t>
            </a:r>
            <a:r>
              <a:rPr lang="en-US" sz="1800" dirty="0"/>
              <a:t> </a:t>
            </a:r>
            <a:r>
              <a:rPr lang="en-US" sz="1800" dirty="0" err="1"/>
              <a:t>goed</a:t>
            </a:r>
            <a:r>
              <a:rPr lang="en-US" sz="1800" dirty="0"/>
              <a:t> </a:t>
            </a:r>
            <a:r>
              <a:rPr lang="en-US" sz="1800" dirty="0" err="1"/>
              <a:t>gemainstreamd</a:t>
            </a:r>
            <a:r>
              <a:rPr lang="en-US" sz="1800" dirty="0"/>
              <a:t> in BZ? Hoe coherent was het </a:t>
            </a:r>
            <a:r>
              <a:rPr lang="en-US" sz="1800" dirty="0" smtClean="0"/>
              <a:t>BZ </a:t>
            </a:r>
            <a:r>
              <a:rPr lang="en-US" sz="1800" dirty="0" err="1"/>
              <a:t>beleid</a:t>
            </a:r>
            <a:r>
              <a:rPr lang="en-US" sz="1800" dirty="0"/>
              <a:t> </a:t>
            </a:r>
            <a:r>
              <a:rPr lang="en-US" sz="1800" dirty="0" err="1"/>
              <a:t>o.g.v</a:t>
            </a:r>
            <a:r>
              <a:rPr lang="en-US" sz="1800" dirty="0"/>
              <a:t>. gender? – </a:t>
            </a:r>
            <a:r>
              <a:rPr lang="en-US" sz="1800" i="1" dirty="0"/>
              <a:t>interne </a:t>
            </a:r>
            <a:r>
              <a:rPr lang="en-US" sz="1800" i="1" dirty="0" err="1"/>
              <a:t>coherentie</a:t>
            </a:r>
            <a:endParaRPr lang="en-US" sz="1800" i="1" dirty="0"/>
          </a:p>
          <a:p>
            <a:r>
              <a:rPr lang="en-US" sz="1800" dirty="0" smtClean="0"/>
              <a:t>Hoe </a:t>
            </a:r>
            <a:r>
              <a:rPr lang="en-US" sz="1800" dirty="0" err="1"/>
              <a:t>hangen</a:t>
            </a:r>
            <a:r>
              <a:rPr lang="en-US" sz="1800" dirty="0"/>
              <a:t> </a:t>
            </a:r>
            <a:r>
              <a:rPr lang="en-US" sz="1800" b="1" dirty="0" err="1"/>
              <a:t>humanitaire</a:t>
            </a:r>
            <a:r>
              <a:rPr lang="en-US" sz="1800" b="1" dirty="0"/>
              <a:t> </a:t>
            </a:r>
            <a:r>
              <a:rPr lang="en-US" sz="1800" b="1" dirty="0" err="1"/>
              <a:t>hulp</a:t>
            </a:r>
            <a:r>
              <a:rPr lang="en-US" sz="1800" dirty="0"/>
              <a:t>, OS </a:t>
            </a:r>
            <a:r>
              <a:rPr lang="en-US" sz="1800" dirty="0" err="1"/>
              <a:t>en</a:t>
            </a:r>
            <a:r>
              <a:rPr lang="en-US" sz="1800" dirty="0"/>
              <a:t> </a:t>
            </a:r>
            <a:r>
              <a:rPr lang="en-US" sz="1800" dirty="0" err="1" smtClean="0"/>
              <a:t>beleid</a:t>
            </a:r>
            <a:r>
              <a:rPr lang="en-US" sz="1800" dirty="0" smtClean="0"/>
              <a:t> </a:t>
            </a:r>
            <a:r>
              <a:rPr lang="en-US" sz="1800" dirty="0" err="1" smtClean="0"/>
              <a:t>o.g.v</a:t>
            </a:r>
            <a:r>
              <a:rPr lang="en-US" sz="1800" dirty="0" smtClean="0"/>
              <a:t>. </a:t>
            </a:r>
            <a:r>
              <a:rPr lang="en-US" sz="1800" dirty="0" err="1" smtClean="0"/>
              <a:t>vredesopbouw</a:t>
            </a:r>
            <a:r>
              <a:rPr lang="en-US" sz="1800" dirty="0" smtClean="0"/>
              <a:t> </a:t>
            </a:r>
            <a:r>
              <a:rPr lang="en-US" sz="1800" dirty="0" err="1"/>
              <a:t>samen</a:t>
            </a:r>
            <a:r>
              <a:rPr lang="en-US" sz="1800" dirty="0"/>
              <a:t>? – </a:t>
            </a:r>
            <a:r>
              <a:rPr lang="en-US" sz="1800" i="1" dirty="0"/>
              <a:t>interne </a:t>
            </a:r>
            <a:r>
              <a:rPr lang="en-US" sz="1800" i="1" dirty="0" err="1"/>
              <a:t>coherentie</a:t>
            </a:r>
            <a:r>
              <a:rPr lang="en-US" sz="1800" i="1" dirty="0"/>
              <a:t>.</a:t>
            </a:r>
            <a:r>
              <a:rPr lang="en-US" sz="1800" dirty="0"/>
              <a:t> </a:t>
            </a:r>
            <a:r>
              <a:rPr lang="en-US" sz="1800" dirty="0" err="1"/>
              <a:t>Waarborgen</a:t>
            </a:r>
            <a:r>
              <a:rPr lang="en-US" sz="1800" dirty="0"/>
              <a:t> </a:t>
            </a:r>
            <a:r>
              <a:rPr lang="en-US" sz="1800" dirty="0" err="1"/>
              <a:t>humanitaire</a:t>
            </a:r>
            <a:r>
              <a:rPr lang="en-US" sz="1800" dirty="0"/>
              <a:t> partners de </a:t>
            </a:r>
            <a:r>
              <a:rPr lang="en-US" sz="1800" i="1" dirty="0" err="1"/>
              <a:t>externe</a:t>
            </a:r>
            <a:r>
              <a:rPr lang="en-US" sz="1800" i="1" dirty="0"/>
              <a:t> </a:t>
            </a:r>
            <a:r>
              <a:rPr lang="en-US" sz="1800" i="1" dirty="0" err="1"/>
              <a:t>coherentie</a:t>
            </a:r>
            <a:r>
              <a:rPr lang="en-US" sz="1800" dirty="0"/>
              <a:t>? </a:t>
            </a:r>
            <a:endParaRPr lang="en-US" sz="1800" i="1" dirty="0"/>
          </a:p>
          <a:p>
            <a:r>
              <a:rPr lang="en-US" sz="1800" dirty="0" smtClean="0"/>
              <a:t>Hoe </a:t>
            </a:r>
            <a:r>
              <a:rPr lang="en-US" sz="1800" dirty="0"/>
              <a:t>coherent is het NL </a:t>
            </a:r>
            <a:r>
              <a:rPr lang="en-US" sz="1800" b="1" dirty="0" err="1" smtClean="0"/>
              <a:t>klimaatbeleid</a:t>
            </a:r>
            <a:r>
              <a:rPr lang="en-US" sz="1800" dirty="0" smtClean="0"/>
              <a:t>? </a:t>
            </a:r>
            <a:r>
              <a:rPr lang="en-US" sz="1800" dirty="0" err="1" smtClean="0"/>
              <a:t>Stemmen</a:t>
            </a:r>
            <a:r>
              <a:rPr lang="en-US" sz="1800" dirty="0" smtClean="0"/>
              <a:t> de </a:t>
            </a:r>
            <a:r>
              <a:rPr lang="en-US" sz="1800" dirty="0" err="1" smtClean="0"/>
              <a:t>nationale</a:t>
            </a:r>
            <a:r>
              <a:rPr lang="en-US" sz="1800" dirty="0" smtClean="0"/>
              <a:t> </a:t>
            </a:r>
            <a:r>
              <a:rPr lang="en-US" sz="1800" dirty="0" err="1" smtClean="0"/>
              <a:t>en</a:t>
            </a:r>
            <a:r>
              <a:rPr lang="en-US" sz="1800" dirty="0" smtClean="0"/>
              <a:t> ‘OS </a:t>
            </a:r>
            <a:r>
              <a:rPr lang="en-US" sz="1800" dirty="0" err="1" smtClean="0"/>
              <a:t>en</a:t>
            </a:r>
            <a:r>
              <a:rPr lang="en-US" sz="1800" dirty="0" smtClean="0"/>
              <a:t> BZ’ NL </a:t>
            </a:r>
            <a:r>
              <a:rPr lang="en-US" sz="1800" dirty="0" err="1" smtClean="0"/>
              <a:t>doelen</a:t>
            </a:r>
            <a:r>
              <a:rPr lang="en-US" sz="1800" dirty="0" smtClean="0"/>
              <a:t> </a:t>
            </a:r>
            <a:r>
              <a:rPr lang="en-US" sz="1800" dirty="0" err="1" smtClean="0"/>
              <a:t>overeen</a:t>
            </a:r>
            <a:r>
              <a:rPr lang="en-US" sz="1800" dirty="0" smtClean="0"/>
              <a:t>? </a:t>
            </a:r>
            <a:r>
              <a:rPr lang="en-US" sz="1800" dirty="0"/>
              <a:t>– </a:t>
            </a:r>
            <a:r>
              <a:rPr lang="en-US" sz="1800" i="1" dirty="0"/>
              <a:t>interne </a:t>
            </a:r>
            <a:r>
              <a:rPr lang="en-US" sz="1800" i="1" dirty="0" err="1" smtClean="0"/>
              <a:t>coherentie</a:t>
            </a:r>
            <a:r>
              <a:rPr lang="en-US" sz="1800" i="1" dirty="0" smtClean="0"/>
              <a:t>. </a:t>
            </a:r>
            <a:r>
              <a:rPr lang="en-US" sz="1800" dirty="0" err="1" smtClean="0"/>
              <a:t>Passen</a:t>
            </a:r>
            <a:r>
              <a:rPr lang="en-US" sz="1800" dirty="0" smtClean="0"/>
              <a:t> de NL </a:t>
            </a:r>
            <a:r>
              <a:rPr lang="en-US" sz="1800" dirty="0" err="1" smtClean="0"/>
              <a:t>klimaatdoelen</a:t>
            </a:r>
            <a:r>
              <a:rPr lang="en-US" sz="1800" dirty="0" smtClean="0"/>
              <a:t> in de international </a:t>
            </a:r>
            <a:r>
              <a:rPr lang="en-US" sz="1800" dirty="0" err="1" smtClean="0"/>
              <a:t>doelen</a:t>
            </a:r>
            <a:r>
              <a:rPr lang="en-US" sz="1800" dirty="0" smtClean="0"/>
              <a:t>? </a:t>
            </a:r>
            <a:r>
              <a:rPr lang="en-US" sz="1800" i="1" dirty="0" smtClean="0"/>
              <a:t>– </a:t>
            </a:r>
            <a:r>
              <a:rPr lang="en-US" sz="1800" i="1" dirty="0" err="1" smtClean="0"/>
              <a:t>externe</a:t>
            </a:r>
            <a:r>
              <a:rPr lang="en-US" sz="1800" i="1" dirty="0" smtClean="0"/>
              <a:t> </a:t>
            </a:r>
            <a:r>
              <a:rPr lang="en-US" sz="1800" i="1" dirty="0" err="1" smtClean="0"/>
              <a:t>coherentie</a:t>
            </a:r>
            <a:endParaRPr lang="en-US" sz="1800" i="1" dirty="0"/>
          </a:p>
          <a:p>
            <a:r>
              <a:rPr lang="en-US" sz="1800" dirty="0"/>
              <a:t>Hoe past het NL </a:t>
            </a:r>
            <a:r>
              <a:rPr lang="en-US" sz="1800" dirty="0" err="1"/>
              <a:t>programma</a:t>
            </a:r>
            <a:r>
              <a:rPr lang="en-US" sz="1800" dirty="0"/>
              <a:t> in Bangladesh in de </a:t>
            </a:r>
            <a:r>
              <a:rPr lang="en-US" sz="1800" dirty="0" err="1"/>
              <a:t>lange</a:t>
            </a:r>
            <a:r>
              <a:rPr lang="en-US" sz="1800" dirty="0"/>
              <a:t> </a:t>
            </a:r>
            <a:r>
              <a:rPr lang="en-US" sz="1800" dirty="0" err="1"/>
              <a:t>termijn</a:t>
            </a:r>
            <a:r>
              <a:rPr lang="en-US" sz="1800" dirty="0"/>
              <a:t> </a:t>
            </a:r>
            <a:r>
              <a:rPr lang="en-US" sz="1800" dirty="0" err="1"/>
              <a:t>strategie</a:t>
            </a:r>
            <a:r>
              <a:rPr lang="en-US" sz="1800" dirty="0"/>
              <a:t> “Bangladesh Delta Plan 2100”? – </a:t>
            </a:r>
            <a:r>
              <a:rPr lang="en-US" sz="1800" i="1" dirty="0" err="1"/>
              <a:t>externe</a:t>
            </a:r>
            <a:r>
              <a:rPr lang="en-US" sz="1800" i="1" dirty="0"/>
              <a:t> </a:t>
            </a:r>
            <a:r>
              <a:rPr lang="en-US" sz="1800" i="1" dirty="0" err="1"/>
              <a:t>coherentie</a:t>
            </a:r>
            <a:r>
              <a:rPr lang="en-US" sz="1800" i="1" dirty="0"/>
              <a:t> </a:t>
            </a:r>
            <a:r>
              <a:rPr lang="en-US" sz="1800" i="1" dirty="0" err="1"/>
              <a:t>en</a:t>
            </a:r>
            <a:r>
              <a:rPr lang="en-US" sz="1800" i="1" dirty="0"/>
              <a:t> </a:t>
            </a:r>
            <a:r>
              <a:rPr lang="en-US" sz="1800" i="1" dirty="0" err="1"/>
              <a:t>temporale</a:t>
            </a:r>
            <a:r>
              <a:rPr lang="en-US" sz="1800" i="1" dirty="0"/>
              <a:t> </a:t>
            </a:r>
            <a:r>
              <a:rPr lang="en-US" sz="1800" i="1" dirty="0" err="1" smtClean="0"/>
              <a:t>coherentie</a:t>
            </a:r>
            <a:endParaRPr lang="en-US" sz="1800" i="1" dirty="0" smtClean="0"/>
          </a:p>
          <a:p>
            <a:endParaRPr lang="nl-NL" sz="1800" i="1" dirty="0"/>
          </a:p>
        </p:txBody>
      </p:sp>
    </p:spTree>
    <p:extLst>
      <p:ext uri="{BB962C8B-B14F-4D97-AF65-F5344CB8AC3E}">
        <p14:creationId xmlns:p14="http://schemas.microsoft.com/office/powerpoint/2010/main" val="1361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370219" y="1119094"/>
            <a:ext cx="2315088" cy="4848549"/>
          </a:xfrm>
          <a:prstGeom prst="roundRect">
            <a:avLst>
              <a:gd name="adj" fmla="val 484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ounded Rectangle 35"/>
          <p:cNvSpPr/>
          <p:nvPr/>
        </p:nvSpPr>
        <p:spPr>
          <a:xfrm>
            <a:off x="8700589" y="1135902"/>
            <a:ext cx="1602587" cy="4848549"/>
          </a:xfrm>
          <a:prstGeom prst="roundRect">
            <a:avLst>
              <a:gd name="adj" fmla="val 484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ounded Rectangle 21"/>
          <p:cNvSpPr/>
          <p:nvPr/>
        </p:nvSpPr>
        <p:spPr>
          <a:xfrm>
            <a:off x="2841430" y="1146782"/>
            <a:ext cx="5686412" cy="4848549"/>
          </a:xfrm>
          <a:prstGeom prst="roundRect">
            <a:avLst>
              <a:gd name="adj" fmla="val 484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p:cNvSpPr/>
          <p:nvPr/>
        </p:nvSpPr>
        <p:spPr>
          <a:xfrm>
            <a:off x="370220" y="6100826"/>
            <a:ext cx="9995956" cy="58339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Internationale kennis, doelen en lange termijn strategieën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(mondiaal en landenniveau; VZ, W, E, K)</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2977002" y="4508111"/>
            <a:ext cx="3596881" cy="5907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NL OS beleid en strategieën,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(mondiaal, regionaal, MLS)</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2977002" y="2717485"/>
            <a:ext cx="1664278" cy="14552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Diplomatie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(in boards, coördinatie, beleids-beïnvloeding)</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8788136" y="4507187"/>
            <a:ext cx="1432982" cy="57908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OS Beleid anderen</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4836426" y="3554909"/>
            <a:ext cx="1751554" cy="609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Financierings-instrumenten</a:t>
            </a: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p:txBody>
      </p:sp>
      <p:sp>
        <p:nvSpPr>
          <p:cNvPr id="7" name="Rectangle 6"/>
          <p:cNvSpPr/>
          <p:nvPr/>
        </p:nvSpPr>
        <p:spPr>
          <a:xfrm>
            <a:off x="4836426" y="2708192"/>
            <a:ext cx="1751554" cy="5926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Portfolio v NL OS activiteiten</a:t>
            </a:r>
          </a:p>
        </p:txBody>
      </p:sp>
      <p:sp>
        <p:nvSpPr>
          <p:cNvPr id="8" name="Rectangle 7"/>
          <p:cNvSpPr/>
          <p:nvPr/>
        </p:nvSpPr>
        <p:spPr>
          <a:xfrm>
            <a:off x="6863006" y="4508111"/>
            <a:ext cx="1590772" cy="59074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NL non-OS beleid </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6863006" y="2717485"/>
            <a:ext cx="1590771" cy="58339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NL non-OS  Activiteiten </a:t>
            </a:r>
          </a:p>
        </p:txBody>
      </p:sp>
      <p:sp>
        <p:nvSpPr>
          <p:cNvPr id="10" name="Rectangle 9"/>
          <p:cNvSpPr/>
          <p:nvPr/>
        </p:nvSpPr>
        <p:spPr>
          <a:xfrm>
            <a:off x="370220" y="229547"/>
            <a:ext cx="9995956" cy="72642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Impact op landenniveau, </a:t>
            </a:r>
            <a:r>
              <a:rPr kumimoji="0" lang="nl-NL"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transformatieve</a:t>
            </a: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verandering,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economische, sociale en ecologische duurzaamheid</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ight Brace 10"/>
          <p:cNvSpPr/>
          <p:nvPr/>
        </p:nvSpPr>
        <p:spPr>
          <a:xfrm>
            <a:off x="10479990" y="4854634"/>
            <a:ext cx="271224" cy="1796338"/>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10857462" y="5667674"/>
            <a:ext cx="1424518" cy="780585"/>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Relevantie,  coherentie beleid</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p:cNvSpPr/>
          <p:nvPr/>
        </p:nvSpPr>
        <p:spPr>
          <a:xfrm>
            <a:off x="10857462" y="3918211"/>
            <a:ext cx="1424518" cy="80836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Relevantie, coherentie uitgaven</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ight Brace 13"/>
          <p:cNvSpPr/>
          <p:nvPr/>
        </p:nvSpPr>
        <p:spPr>
          <a:xfrm>
            <a:off x="10479990" y="4056620"/>
            <a:ext cx="271224" cy="650294"/>
          </a:xfrm>
          <a:prstGeom prst="rightBrace">
            <a:avLst>
              <a:gd name="adj1" fmla="val 12107"/>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2977002" y="1348265"/>
            <a:ext cx="3596881" cy="11443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Effectiviteit v NL OS activiteiten en diplomatie</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ight Brace 15"/>
          <p:cNvSpPr/>
          <p:nvPr/>
        </p:nvSpPr>
        <p:spPr>
          <a:xfrm>
            <a:off x="10491305" y="1296407"/>
            <a:ext cx="281797" cy="2612493"/>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p:cNvSpPr/>
          <p:nvPr/>
        </p:nvSpPr>
        <p:spPr>
          <a:xfrm>
            <a:off x="10908804" y="1877879"/>
            <a:ext cx="1424518" cy="106565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Effectiviteit, efficiëntie, synergie</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8767090" y="1337517"/>
            <a:ext cx="1454028" cy="116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Effectiviteit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OS  act. anderen</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p:cNvSpPr/>
          <p:nvPr/>
        </p:nvSpPr>
        <p:spPr>
          <a:xfrm>
            <a:off x="6863006" y="1329658"/>
            <a:ext cx="1590771" cy="116294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Effecten v NL non-OS activiteiten</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20"/>
          <p:cNvSpPr/>
          <p:nvPr/>
        </p:nvSpPr>
        <p:spPr>
          <a:xfrm>
            <a:off x="3899665" y="5497790"/>
            <a:ext cx="1751554" cy="368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NL kennis</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22"/>
          <p:cNvSpPr/>
          <p:nvPr/>
        </p:nvSpPr>
        <p:spPr>
          <a:xfrm>
            <a:off x="3899665" y="5098858"/>
            <a:ext cx="1751554" cy="396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NL keuzes</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23"/>
          <p:cNvSpPr/>
          <p:nvPr/>
        </p:nvSpPr>
        <p:spPr>
          <a:xfrm>
            <a:off x="416297" y="5386354"/>
            <a:ext cx="2194944" cy="363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Behoeften doelgroep</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p:cNvSpPr/>
          <p:nvPr/>
        </p:nvSpPr>
        <p:spPr>
          <a:xfrm>
            <a:off x="416297" y="4503342"/>
            <a:ext cx="2194944" cy="5955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Nationaal beleid</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25"/>
          <p:cNvSpPr/>
          <p:nvPr/>
        </p:nvSpPr>
        <p:spPr>
          <a:xfrm>
            <a:off x="406346" y="2717485"/>
            <a:ext cx="2194944" cy="593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Nationale programma’s</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p:cNvSpPr/>
          <p:nvPr/>
        </p:nvSpPr>
        <p:spPr>
          <a:xfrm>
            <a:off x="8767090" y="2701378"/>
            <a:ext cx="1454028" cy="5833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OS act. anderen</a:t>
            </a:r>
          </a:p>
        </p:txBody>
      </p:sp>
      <p:sp>
        <p:nvSpPr>
          <p:cNvPr id="29" name="Right Brace 28"/>
          <p:cNvSpPr/>
          <p:nvPr/>
        </p:nvSpPr>
        <p:spPr>
          <a:xfrm>
            <a:off x="10501878" y="410191"/>
            <a:ext cx="271224" cy="706583"/>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Rectangle 29"/>
          <p:cNvSpPr/>
          <p:nvPr/>
        </p:nvSpPr>
        <p:spPr>
          <a:xfrm>
            <a:off x="10908804" y="423141"/>
            <a:ext cx="1424518" cy="69363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Impact, synergie</a:t>
            </a:r>
          </a:p>
        </p:txBody>
      </p:sp>
      <p:sp>
        <p:nvSpPr>
          <p:cNvPr id="31" name="Rectangle 30"/>
          <p:cNvSpPr/>
          <p:nvPr/>
        </p:nvSpPr>
        <p:spPr>
          <a:xfrm>
            <a:off x="416297" y="3595893"/>
            <a:ext cx="2194944" cy="5907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Nationaal budget (incl. gift, lening)</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tangle 31"/>
          <p:cNvSpPr/>
          <p:nvPr/>
        </p:nvSpPr>
        <p:spPr>
          <a:xfrm>
            <a:off x="8788135" y="3582016"/>
            <a:ext cx="1420933" cy="5907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Int. fondsen</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tangle 33"/>
          <p:cNvSpPr/>
          <p:nvPr/>
        </p:nvSpPr>
        <p:spPr>
          <a:xfrm>
            <a:off x="416296" y="1348265"/>
            <a:ext cx="2184993" cy="11443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Effectiviteit Nationale programma’s</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Rectangle 34"/>
          <p:cNvSpPr/>
          <p:nvPr/>
        </p:nvSpPr>
        <p:spPr>
          <a:xfrm>
            <a:off x="6863006" y="3554909"/>
            <a:ext cx="1590772" cy="61785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Non-OS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privaat geld)</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7" name="Straight Arrow Connector 26"/>
          <p:cNvCxnSpPr/>
          <p:nvPr/>
        </p:nvCxnSpPr>
        <p:spPr>
          <a:xfrm flipV="1">
            <a:off x="119495" y="568036"/>
            <a:ext cx="13855" cy="5880223"/>
          </a:xfrm>
          <a:prstGeom prst="straightConnector1">
            <a:avLst/>
          </a:prstGeom>
          <a:ln w="508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82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65212"/>
            <a:ext cx="8229600" cy="1143000"/>
          </a:xfrm>
        </p:spPr>
        <p:txBody>
          <a:bodyPr>
            <a:noAutofit/>
          </a:bodyPr>
          <a:lstStyle/>
          <a:p>
            <a:r>
              <a:rPr lang="fr-BE" dirty="0" err="1">
                <a:solidFill>
                  <a:srgbClr val="002060"/>
                </a:solidFill>
              </a:rPr>
              <a:t>Dienst</a:t>
            </a:r>
            <a:r>
              <a:rPr lang="fr-BE" dirty="0">
                <a:solidFill>
                  <a:srgbClr val="002060"/>
                </a:solidFill>
              </a:rPr>
              <a:t> </a:t>
            </a:r>
            <a:r>
              <a:rPr lang="fr-BE" dirty="0" err="1">
                <a:solidFill>
                  <a:srgbClr val="002060"/>
                </a:solidFill>
              </a:rPr>
              <a:t>Bijzondere</a:t>
            </a:r>
            <a:r>
              <a:rPr lang="fr-BE" dirty="0">
                <a:solidFill>
                  <a:srgbClr val="002060"/>
                </a:solidFill>
              </a:rPr>
              <a:t> </a:t>
            </a:r>
            <a:r>
              <a:rPr lang="fr-BE" dirty="0" err="1">
                <a:solidFill>
                  <a:srgbClr val="002060"/>
                </a:solidFill>
              </a:rPr>
              <a:t>Evaluatie</a:t>
            </a:r>
            <a:endParaRPr lang="en-US" dirty="0">
              <a:solidFill>
                <a:srgbClr val="002060"/>
              </a:solidFill>
            </a:endParaRPr>
          </a:p>
        </p:txBody>
      </p:sp>
      <p:sp>
        <p:nvSpPr>
          <p:cNvPr id="6" name="Espace réservé du contenu 2">
            <a:extLst>
              <a:ext uri="{FF2B5EF4-FFF2-40B4-BE49-F238E27FC236}">
                <a16:creationId xmlns:a16="http://schemas.microsoft.com/office/drawing/2014/main" id="{758B2998-B3D7-4AF7-9885-61120357D6AF}"/>
              </a:ext>
            </a:extLst>
          </p:cNvPr>
          <p:cNvSpPr txBox="1">
            <a:spLocks/>
          </p:cNvSpPr>
          <p:nvPr/>
        </p:nvSpPr>
        <p:spPr>
          <a:xfrm>
            <a:off x="1847528" y="1844824"/>
            <a:ext cx="8784976" cy="4176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nl-BE" dirty="0">
              <a:solidFill>
                <a:srgbClr val="002060"/>
              </a:solidFill>
            </a:endParaRPr>
          </a:p>
        </p:txBody>
      </p:sp>
      <p:sp>
        <p:nvSpPr>
          <p:cNvPr id="8" name="Espace réservé du contenu 2">
            <a:extLst>
              <a:ext uri="{FF2B5EF4-FFF2-40B4-BE49-F238E27FC236}">
                <a16:creationId xmlns:a16="http://schemas.microsoft.com/office/drawing/2014/main" id="{1D4A58E2-5141-4642-B113-7DF60C8DE111}"/>
              </a:ext>
            </a:extLst>
          </p:cNvPr>
          <p:cNvSpPr txBox="1">
            <a:spLocks/>
          </p:cNvSpPr>
          <p:nvPr/>
        </p:nvSpPr>
        <p:spPr>
          <a:xfrm>
            <a:off x="2427784" y="1357058"/>
            <a:ext cx="7783016" cy="4176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nl-BE" dirty="0">
                <a:solidFill>
                  <a:schemeClr val="tx2"/>
                </a:solidFill>
              </a:rPr>
              <a:t>Belgische Ontwikkelingssamenwerking </a:t>
            </a:r>
          </a:p>
          <a:p>
            <a:r>
              <a:rPr lang="nl-BE" dirty="0">
                <a:solidFill>
                  <a:schemeClr val="tx2"/>
                </a:solidFill>
              </a:rPr>
              <a:t>Externe evaluatiedienst </a:t>
            </a:r>
          </a:p>
          <a:p>
            <a:pPr lvl="1"/>
            <a:r>
              <a:rPr lang="nl-NL" b="1" dirty="0">
                <a:solidFill>
                  <a:schemeClr val="tx2"/>
                </a:solidFill>
                <a:cs typeface="Arial" panose="020B0604020202020204" pitchFamily="34" charset="0"/>
              </a:rPr>
              <a:t>verantwoording</a:t>
            </a:r>
            <a:r>
              <a:rPr lang="nl-NL" dirty="0">
                <a:solidFill>
                  <a:schemeClr val="tx2"/>
                </a:solidFill>
                <a:cs typeface="Arial" panose="020B0604020202020204" pitchFamily="34" charset="0"/>
              </a:rPr>
              <a:t> afleggen over het gebruik van overheidsfondsen</a:t>
            </a:r>
          </a:p>
          <a:p>
            <a:pPr lvl="1"/>
            <a:r>
              <a:rPr lang="nl-NL" b="1" dirty="0">
                <a:solidFill>
                  <a:schemeClr val="tx2"/>
                </a:solidFill>
                <a:cs typeface="Arial" panose="020B0604020202020204" pitchFamily="34" charset="0"/>
              </a:rPr>
              <a:t>lessen</a:t>
            </a:r>
            <a:r>
              <a:rPr lang="nl-NL" dirty="0">
                <a:solidFill>
                  <a:schemeClr val="tx2"/>
                </a:solidFill>
                <a:cs typeface="Arial" panose="020B0604020202020204" pitchFamily="34" charset="0"/>
              </a:rPr>
              <a:t> trekken ter verbetering Belgische OS </a:t>
            </a:r>
          </a:p>
          <a:p>
            <a:pPr lvl="1"/>
            <a:r>
              <a:rPr lang="nl-NL" b="1" dirty="0">
                <a:solidFill>
                  <a:schemeClr val="tx2"/>
                </a:solidFill>
                <a:cs typeface="Arial" panose="020B0604020202020204" pitchFamily="34" charset="0"/>
              </a:rPr>
              <a:t>besluitvorming </a:t>
            </a:r>
            <a:r>
              <a:rPr lang="nl-NL" dirty="0">
                <a:solidFill>
                  <a:schemeClr val="tx2"/>
                </a:solidFill>
                <a:cs typeface="Arial" panose="020B0604020202020204" pitchFamily="34" charset="0"/>
              </a:rPr>
              <a:t>ondersteunen</a:t>
            </a:r>
          </a:p>
          <a:p>
            <a:r>
              <a:rPr lang="nl-NL" dirty="0">
                <a:solidFill>
                  <a:schemeClr val="tx2"/>
                </a:solidFill>
                <a:cs typeface="Arial" panose="020B0604020202020204" pitchFamily="34" charset="0"/>
              </a:rPr>
              <a:t>Evaluatiegemeenschap</a:t>
            </a:r>
          </a:p>
          <a:p>
            <a:pPr lvl="1"/>
            <a:r>
              <a:rPr lang="nl-NL" dirty="0">
                <a:solidFill>
                  <a:schemeClr val="tx2"/>
                </a:solidFill>
                <a:cs typeface="Arial" panose="020B0604020202020204" pitchFamily="34" charset="0"/>
              </a:rPr>
              <a:t>Certificering evaluatiecapaciteiten BE actoren</a:t>
            </a:r>
          </a:p>
          <a:p>
            <a:pPr lvl="1"/>
            <a:r>
              <a:rPr lang="nl-NL" dirty="0">
                <a:solidFill>
                  <a:schemeClr val="tx2"/>
                </a:solidFill>
                <a:cs typeface="Arial" panose="020B0604020202020204" pitchFamily="34" charset="0"/>
              </a:rPr>
              <a:t>Ondersteuning evaluatiecapaciteiten in partnerlanden</a:t>
            </a:r>
          </a:p>
          <a:p>
            <a:pPr marL="457200" lvl="1" indent="0">
              <a:buNone/>
            </a:pPr>
            <a:endParaRPr lang="nl-NL" dirty="0">
              <a:solidFill>
                <a:srgbClr val="333333"/>
              </a:solidFill>
              <a:cs typeface="Arial" panose="020B0604020202020204" pitchFamily="34" charset="0"/>
            </a:endParaRPr>
          </a:p>
          <a:p>
            <a:pPr marL="0" indent="0">
              <a:buNone/>
            </a:pPr>
            <a:endParaRPr lang="nl-BE" dirty="0">
              <a:solidFill>
                <a:srgbClr val="002060"/>
              </a:solidFill>
              <a:cs typeface="Arial" panose="020B0604020202020204" pitchFamily="34" charset="0"/>
            </a:endParaRPr>
          </a:p>
          <a:p>
            <a:endParaRPr lang="nl-BE" dirty="0">
              <a:solidFill>
                <a:srgbClr val="002060"/>
              </a:solidFill>
            </a:endParaRPr>
          </a:p>
          <a:p>
            <a:endParaRPr lang="nl-BE" dirty="0">
              <a:solidFill>
                <a:srgbClr val="002060"/>
              </a:solidFill>
            </a:endParaRPr>
          </a:p>
          <a:p>
            <a:endParaRPr lang="nl-BE" dirty="0">
              <a:solidFill>
                <a:srgbClr val="002060"/>
              </a:solidFill>
            </a:endParaRPr>
          </a:p>
          <a:p>
            <a:endParaRPr lang="nl-BE" dirty="0">
              <a:solidFill>
                <a:srgbClr val="002060"/>
              </a:solidFill>
            </a:endParaRPr>
          </a:p>
          <a:p>
            <a:endParaRPr lang="nl-BE" dirty="0">
              <a:solidFill>
                <a:srgbClr val="002060"/>
              </a:solidFill>
            </a:endParaRPr>
          </a:p>
        </p:txBody>
      </p:sp>
      <p:pic>
        <p:nvPicPr>
          <p:cNvPr id="5" name="Picture 4" descr="Text&#10;&#10;Description automatically generated">
            <a:extLst>
              <a:ext uri="{FF2B5EF4-FFF2-40B4-BE49-F238E27FC236}">
                <a16:creationId xmlns:a16="http://schemas.microsoft.com/office/drawing/2014/main" id="{D12F380B-429D-4796-849B-86C3B71BD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569" y="5545158"/>
            <a:ext cx="2808312" cy="1047630"/>
          </a:xfrm>
          <a:prstGeom prst="rect">
            <a:avLst/>
          </a:prstGeom>
        </p:spPr>
      </p:pic>
    </p:spTree>
    <p:extLst>
      <p:ext uri="{BB962C8B-B14F-4D97-AF65-F5344CB8AC3E}">
        <p14:creationId xmlns:p14="http://schemas.microsoft.com/office/powerpoint/2010/main" val="346034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65212"/>
            <a:ext cx="8229600" cy="1143000"/>
          </a:xfrm>
        </p:spPr>
        <p:txBody>
          <a:bodyPr>
            <a:noAutofit/>
          </a:bodyPr>
          <a:lstStyle/>
          <a:p>
            <a:r>
              <a:rPr lang="fr-BE" sz="5000" dirty="0" err="1">
                <a:solidFill>
                  <a:srgbClr val="002060"/>
                </a:solidFill>
              </a:rPr>
              <a:t>Herziening</a:t>
            </a:r>
            <a:r>
              <a:rPr lang="fr-BE" sz="5000" dirty="0">
                <a:solidFill>
                  <a:srgbClr val="002060"/>
                </a:solidFill>
              </a:rPr>
              <a:t> van de DAC-</a:t>
            </a:r>
            <a:r>
              <a:rPr lang="fr-BE" sz="5000" dirty="0" err="1">
                <a:solidFill>
                  <a:srgbClr val="002060"/>
                </a:solidFill>
              </a:rPr>
              <a:t>criteria</a:t>
            </a:r>
            <a:endParaRPr lang="en-US" sz="5000" dirty="0">
              <a:solidFill>
                <a:srgbClr val="002060"/>
              </a:solidFill>
            </a:endParaRPr>
          </a:p>
        </p:txBody>
      </p:sp>
      <p:sp>
        <p:nvSpPr>
          <p:cNvPr id="6" name="Espace réservé du contenu 2">
            <a:extLst>
              <a:ext uri="{FF2B5EF4-FFF2-40B4-BE49-F238E27FC236}">
                <a16:creationId xmlns:a16="http://schemas.microsoft.com/office/drawing/2014/main" id="{758B2998-B3D7-4AF7-9885-61120357D6AF}"/>
              </a:ext>
            </a:extLst>
          </p:cNvPr>
          <p:cNvSpPr txBox="1">
            <a:spLocks/>
          </p:cNvSpPr>
          <p:nvPr/>
        </p:nvSpPr>
        <p:spPr>
          <a:xfrm>
            <a:off x="1847528" y="1844824"/>
            <a:ext cx="8784976" cy="4176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nl-BE" dirty="0">
              <a:solidFill>
                <a:srgbClr val="002060"/>
              </a:solidFill>
            </a:endParaRPr>
          </a:p>
        </p:txBody>
      </p:sp>
      <p:sp>
        <p:nvSpPr>
          <p:cNvPr id="8" name="Espace réservé du contenu 2">
            <a:extLst>
              <a:ext uri="{FF2B5EF4-FFF2-40B4-BE49-F238E27FC236}">
                <a16:creationId xmlns:a16="http://schemas.microsoft.com/office/drawing/2014/main" id="{1D4A58E2-5141-4642-B113-7DF60C8DE111}"/>
              </a:ext>
            </a:extLst>
          </p:cNvPr>
          <p:cNvSpPr txBox="1">
            <a:spLocks/>
          </p:cNvSpPr>
          <p:nvPr/>
        </p:nvSpPr>
        <p:spPr>
          <a:xfrm>
            <a:off x="2427784" y="1357059"/>
            <a:ext cx="7783016" cy="200784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nl-BE" dirty="0">
                <a:solidFill>
                  <a:srgbClr val="002060"/>
                </a:solidFill>
              </a:rPr>
              <a:t>Agenda 2030 - Onderhandelingen 2019</a:t>
            </a:r>
          </a:p>
          <a:p>
            <a:r>
              <a:rPr lang="nl-BE" dirty="0">
                <a:solidFill>
                  <a:srgbClr val="002060"/>
                </a:solidFill>
              </a:rPr>
              <a:t>Jaarverslag van de Bijzondere Evaluator 2020</a:t>
            </a:r>
          </a:p>
          <a:p>
            <a:r>
              <a:rPr lang="nl-BE" dirty="0">
                <a:solidFill>
                  <a:srgbClr val="002060"/>
                </a:solidFill>
              </a:rPr>
              <a:t>Nederlandse vertaling voor de zes evaluatiecriteria</a:t>
            </a:r>
          </a:p>
          <a:p>
            <a:r>
              <a:rPr lang="nl-BE" dirty="0">
                <a:solidFill>
                  <a:srgbClr val="002060"/>
                </a:solidFill>
              </a:rPr>
              <a:t>Verantwoordelijk voor de samenvatting van OECD brochure met IOB (input van VIDE/VEP).</a:t>
            </a:r>
          </a:p>
          <a:p>
            <a:endParaRPr lang="nl-BE" dirty="0">
              <a:solidFill>
                <a:srgbClr val="002060"/>
              </a:solidFill>
            </a:endParaRPr>
          </a:p>
        </p:txBody>
      </p:sp>
      <p:pic>
        <p:nvPicPr>
          <p:cNvPr id="3" name="Picture 2">
            <a:extLst>
              <a:ext uri="{FF2B5EF4-FFF2-40B4-BE49-F238E27FC236}">
                <a16:creationId xmlns:a16="http://schemas.microsoft.com/office/drawing/2014/main" id="{2AC0F04F-6C3E-4F44-8382-51502512FF83}"/>
              </a:ext>
            </a:extLst>
          </p:cNvPr>
          <p:cNvPicPr>
            <a:picLocks noChangeAspect="1"/>
          </p:cNvPicPr>
          <p:nvPr/>
        </p:nvPicPr>
        <p:blipFill rotWithShape="1">
          <a:blip r:embed="rId3"/>
          <a:srcRect l="430" t="2544"/>
          <a:stretch/>
        </p:blipFill>
        <p:spPr>
          <a:xfrm>
            <a:off x="2732611" y="3364900"/>
            <a:ext cx="3961701" cy="2719883"/>
          </a:xfrm>
          <a:prstGeom prst="rect">
            <a:avLst/>
          </a:prstGeom>
        </p:spPr>
      </p:pic>
      <p:pic>
        <p:nvPicPr>
          <p:cNvPr id="7" name="Picture 6">
            <a:extLst>
              <a:ext uri="{FF2B5EF4-FFF2-40B4-BE49-F238E27FC236}">
                <a16:creationId xmlns:a16="http://schemas.microsoft.com/office/drawing/2014/main" id="{01F95430-556A-400F-A6E7-3E471896B058}"/>
              </a:ext>
            </a:extLst>
          </p:cNvPr>
          <p:cNvPicPr>
            <a:picLocks noChangeAspect="1"/>
          </p:cNvPicPr>
          <p:nvPr/>
        </p:nvPicPr>
        <p:blipFill rotWithShape="1">
          <a:blip r:embed="rId4"/>
          <a:srcRect l="6060" r="-3698" b="8707"/>
          <a:stretch/>
        </p:blipFill>
        <p:spPr>
          <a:xfrm>
            <a:off x="6695965" y="3413220"/>
            <a:ext cx="2095999" cy="2671562"/>
          </a:xfrm>
          <a:prstGeom prst="rect">
            <a:avLst/>
          </a:prstGeom>
        </p:spPr>
      </p:pic>
    </p:spTree>
    <p:extLst>
      <p:ext uri="{BB962C8B-B14F-4D97-AF65-F5344CB8AC3E}">
        <p14:creationId xmlns:p14="http://schemas.microsoft.com/office/powerpoint/2010/main" val="233385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65212"/>
            <a:ext cx="8229600" cy="1143000"/>
          </a:xfrm>
        </p:spPr>
        <p:txBody>
          <a:bodyPr>
            <a:noAutofit/>
          </a:bodyPr>
          <a:lstStyle/>
          <a:p>
            <a:pPr algn="l"/>
            <a:r>
              <a:rPr lang="en-US" sz="3600" dirty="0">
                <a:solidFill>
                  <a:schemeClr val="tx2"/>
                </a:solidFill>
              </a:rPr>
              <a:t>Applying Evaluation Criteria Thoughtfully</a:t>
            </a:r>
          </a:p>
        </p:txBody>
      </p:sp>
      <p:sp>
        <p:nvSpPr>
          <p:cNvPr id="6" name="Espace réservé du contenu 2">
            <a:extLst>
              <a:ext uri="{FF2B5EF4-FFF2-40B4-BE49-F238E27FC236}">
                <a16:creationId xmlns:a16="http://schemas.microsoft.com/office/drawing/2014/main" id="{758B2998-B3D7-4AF7-9885-61120357D6AF}"/>
              </a:ext>
            </a:extLst>
          </p:cNvPr>
          <p:cNvSpPr txBox="1">
            <a:spLocks/>
          </p:cNvSpPr>
          <p:nvPr/>
        </p:nvSpPr>
        <p:spPr>
          <a:xfrm>
            <a:off x="1703512" y="1772816"/>
            <a:ext cx="8784976" cy="4176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nl-BE" dirty="0">
              <a:solidFill>
                <a:srgbClr val="002060"/>
              </a:solidFill>
            </a:endParaRPr>
          </a:p>
        </p:txBody>
      </p:sp>
      <p:sp>
        <p:nvSpPr>
          <p:cNvPr id="9" name="Espace réservé du contenu 2">
            <a:extLst>
              <a:ext uri="{FF2B5EF4-FFF2-40B4-BE49-F238E27FC236}">
                <a16:creationId xmlns:a16="http://schemas.microsoft.com/office/drawing/2014/main" id="{0F2E54A4-574D-405E-92D5-6CD43BE97CB3}"/>
              </a:ext>
            </a:extLst>
          </p:cNvPr>
          <p:cNvSpPr>
            <a:spLocks noGrp="1"/>
          </p:cNvSpPr>
          <p:nvPr>
            <p:ph sz="half" idx="1"/>
          </p:nvPr>
        </p:nvSpPr>
        <p:spPr>
          <a:xfrm>
            <a:off x="1873534" y="1408213"/>
            <a:ext cx="8614955" cy="2333299"/>
          </a:xfrm>
        </p:spPr>
        <p:txBody>
          <a:bodyPr>
            <a:normAutofit fontScale="85000" lnSpcReduction="10000"/>
          </a:bodyPr>
          <a:lstStyle/>
          <a:p>
            <a:r>
              <a:rPr lang="nl-NL" dirty="0">
                <a:solidFill>
                  <a:srgbClr val="002060"/>
                </a:solidFill>
              </a:rPr>
              <a:t>DAC-Criteria event </a:t>
            </a:r>
            <a:r>
              <a:rPr lang="nl-NL" dirty="0" err="1">
                <a:solidFill>
                  <a:srgbClr val="002060"/>
                </a:solidFill>
              </a:rPr>
              <a:t>Better</a:t>
            </a:r>
            <a:r>
              <a:rPr lang="nl-NL" dirty="0">
                <a:solidFill>
                  <a:srgbClr val="002060"/>
                </a:solidFill>
              </a:rPr>
              <a:t> Criteria </a:t>
            </a:r>
            <a:r>
              <a:rPr lang="nl-NL" dirty="0" err="1">
                <a:solidFill>
                  <a:srgbClr val="002060"/>
                </a:solidFill>
              </a:rPr>
              <a:t>for</a:t>
            </a:r>
            <a:r>
              <a:rPr lang="nl-NL" dirty="0">
                <a:solidFill>
                  <a:srgbClr val="002060"/>
                </a:solidFill>
              </a:rPr>
              <a:t> </a:t>
            </a:r>
            <a:r>
              <a:rPr lang="nl-NL" dirty="0" err="1">
                <a:solidFill>
                  <a:srgbClr val="002060"/>
                </a:solidFill>
              </a:rPr>
              <a:t>Better</a:t>
            </a:r>
            <a:r>
              <a:rPr lang="nl-NL" dirty="0">
                <a:solidFill>
                  <a:srgbClr val="002060"/>
                </a:solidFill>
              </a:rPr>
              <a:t> Evaluation Januari 2021 België</a:t>
            </a:r>
          </a:p>
          <a:p>
            <a:r>
              <a:rPr lang="nl-NL" dirty="0">
                <a:solidFill>
                  <a:srgbClr val="002060"/>
                </a:solidFill>
              </a:rPr>
              <a:t>Organisatie door DBE, OECD, DGD, </a:t>
            </a:r>
            <a:r>
              <a:rPr lang="nl-NL" dirty="0" err="1">
                <a:solidFill>
                  <a:srgbClr val="002060"/>
                </a:solidFill>
              </a:rPr>
              <a:t>Enabel</a:t>
            </a:r>
            <a:r>
              <a:rPr lang="nl-NL" dirty="0">
                <a:solidFill>
                  <a:srgbClr val="002060"/>
                </a:solidFill>
              </a:rPr>
              <a:t>, Belgische ngo-federaties </a:t>
            </a:r>
            <a:endParaRPr lang="nl-BE" dirty="0">
              <a:solidFill>
                <a:srgbClr val="002060"/>
              </a:solidFill>
            </a:endParaRPr>
          </a:p>
          <a:p>
            <a:r>
              <a:rPr lang="nl-BE" dirty="0">
                <a:solidFill>
                  <a:srgbClr val="002060"/>
                </a:solidFill>
              </a:rPr>
              <a:t>150 deelnemers</a:t>
            </a:r>
          </a:p>
          <a:p>
            <a:r>
              <a:rPr lang="nl-BE" sz="2800" dirty="0">
                <a:solidFill>
                  <a:srgbClr val="002060"/>
                </a:solidFill>
              </a:rPr>
              <a:t>Criteria niet mechanisch </a:t>
            </a:r>
            <a:r>
              <a:rPr lang="nl-BE" dirty="0">
                <a:solidFill>
                  <a:srgbClr val="002060"/>
                </a:solidFill>
              </a:rPr>
              <a:t>(allemaal of op dezelfde manier) </a:t>
            </a:r>
            <a:r>
              <a:rPr lang="nl-BE" sz="2800" dirty="0">
                <a:solidFill>
                  <a:srgbClr val="002060"/>
                </a:solidFill>
              </a:rPr>
              <a:t>toepassen; aanpassen aan context van de interventie.</a:t>
            </a:r>
          </a:p>
          <a:p>
            <a:r>
              <a:rPr lang="nl-BE" sz="2800" dirty="0">
                <a:solidFill>
                  <a:srgbClr val="002060"/>
                </a:solidFill>
              </a:rPr>
              <a:t>Meegenomen in Brochure: </a:t>
            </a:r>
            <a:r>
              <a:rPr lang="nl-BE" sz="2800" dirty="0" err="1">
                <a:solidFill>
                  <a:srgbClr val="002060"/>
                </a:solidFill>
              </a:rPr>
              <a:t>Applying</a:t>
            </a:r>
            <a:r>
              <a:rPr lang="nl-BE" sz="2800" dirty="0">
                <a:solidFill>
                  <a:srgbClr val="002060"/>
                </a:solidFill>
              </a:rPr>
              <a:t> Evaluation Criteria </a:t>
            </a:r>
            <a:r>
              <a:rPr lang="nl-BE" sz="2800" dirty="0" err="1">
                <a:solidFill>
                  <a:srgbClr val="002060"/>
                </a:solidFill>
              </a:rPr>
              <a:t>Thoughtfully</a:t>
            </a:r>
            <a:endParaRPr lang="nl-BE" sz="2800" dirty="0">
              <a:solidFill>
                <a:srgbClr val="002060"/>
              </a:solidFill>
            </a:endParaRPr>
          </a:p>
        </p:txBody>
      </p:sp>
      <p:pic>
        <p:nvPicPr>
          <p:cNvPr id="14" name="Picture 13" descr="Graphical user interface, application&#10;&#10;Description automatically generated">
            <a:extLst>
              <a:ext uri="{FF2B5EF4-FFF2-40B4-BE49-F238E27FC236}">
                <a16:creationId xmlns:a16="http://schemas.microsoft.com/office/drawing/2014/main" id="{1DD4CC1A-36CF-472E-80FA-6571653BB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3593" y="3741511"/>
            <a:ext cx="5021935" cy="2677174"/>
          </a:xfrm>
          <a:prstGeom prst="rect">
            <a:avLst/>
          </a:prstGeom>
        </p:spPr>
      </p:pic>
    </p:spTree>
    <p:extLst>
      <p:ext uri="{BB962C8B-B14F-4D97-AF65-F5344CB8AC3E}">
        <p14:creationId xmlns:p14="http://schemas.microsoft.com/office/powerpoint/2010/main" val="75890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l"/>
            <a:r>
              <a:rPr lang="en-US" sz="3600" dirty="0" err="1"/>
              <a:t>Dienst</a:t>
            </a:r>
            <a:r>
              <a:rPr lang="en-US" sz="3600" dirty="0"/>
              <a:t> </a:t>
            </a:r>
            <a:r>
              <a:rPr lang="en-US" sz="3600" dirty="0" err="1"/>
              <a:t>Bijzondere</a:t>
            </a:r>
            <a:r>
              <a:rPr lang="en-US" sz="3600" dirty="0"/>
              <a:t> </a:t>
            </a:r>
            <a:r>
              <a:rPr lang="en-US" sz="3600" dirty="0" err="1"/>
              <a:t>Evaluatie</a:t>
            </a:r>
            <a:endParaRPr lang="en-US" sz="3600" dirty="0">
              <a:solidFill>
                <a:schemeClr val="tx2"/>
              </a:solidFill>
            </a:endParaRPr>
          </a:p>
        </p:txBody>
      </p:sp>
      <p:sp>
        <p:nvSpPr>
          <p:cNvPr id="9" name="Espace réservé du contenu 2">
            <a:extLst>
              <a:ext uri="{FF2B5EF4-FFF2-40B4-BE49-F238E27FC236}">
                <a16:creationId xmlns:a16="http://schemas.microsoft.com/office/drawing/2014/main" id="{0F2E54A4-574D-405E-92D5-6CD43BE97CB3}"/>
              </a:ext>
            </a:extLst>
          </p:cNvPr>
          <p:cNvSpPr>
            <a:spLocks noGrp="1"/>
          </p:cNvSpPr>
          <p:nvPr>
            <p:ph sz="half" idx="1"/>
          </p:nvPr>
        </p:nvSpPr>
        <p:spPr/>
        <p:txBody>
          <a:bodyPr>
            <a:normAutofit/>
          </a:bodyPr>
          <a:lstStyle/>
          <a:p>
            <a:r>
              <a:rPr lang="nl-BE" dirty="0">
                <a:solidFill>
                  <a:srgbClr val="002060"/>
                </a:solidFill>
              </a:rPr>
              <a:t>Website: </a:t>
            </a:r>
            <a:r>
              <a:rPr lang="nl-BE" dirty="0">
                <a:solidFill>
                  <a:srgbClr val="002060"/>
                </a:solidFill>
                <a:hlinkClick r:id="rId3"/>
              </a:rPr>
              <a:t>https://diplomatie.belgium.be/</a:t>
            </a:r>
            <a:endParaRPr lang="nl-BE" dirty="0">
              <a:solidFill>
                <a:srgbClr val="002060"/>
              </a:solidFill>
            </a:endParaRPr>
          </a:p>
          <a:p>
            <a:r>
              <a:rPr lang="nl-BE" dirty="0">
                <a:solidFill>
                  <a:srgbClr val="002060"/>
                </a:solidFill>
              </a:rPr>
              <a:t>LinkedIn: </a:t>
            </a:r>
            <a:r>
              <a:rPr lang="nl-BE" dirty="0">
                <a:solidFill>
                  <a:srgbClr val="002060"/>
                </a:solidFill>
                <a:hlinkClick r:id="rId4"/>
              </a:rPr>
              <a:t>https://www.linkedin.com/company/special-evaluation-office</a:t>
            </a:r>
            <a:r>
              <a:rPr lang="nl-BE" dirty="0">
                <a:solidFill>
                  <a:srgbClr val="002060"/>
                </a:solidFill>
              </a:rPr>
              <a:t> </a:t>
            </a:r>
          </a:p>
          <a:p>
            <a:r>
              <a:rPr lang="nl-BE" dirty="0">
                <a:solidFill>
                  <a:srgbClr val="002060"/>
                </a:solidFill>
              </a:rPr>
              <a:t>Twitter: </a:t>
            </a:r>
            <a:r>
              <a:rPr lang="nl-BE" dirty="0">
                <a:solidFill>
                  <a:srgbClr val="002060"/>
                </a:solidFill>
                <a:hlinkClick r:id="rId5"/>
              </a:rPr>
              <a:t>https://twitter.com/SES_DBE</a:t>
            </a:r>
            <a:r>
              <a:rPr lang="nl-BE" dirty="0">
                <a:solidFill>
                  <a:srgbClr val="002060"/>
                </a:solidFill>
              </a:rPr>
              <a:t> </a:t>
            </a:r>
          </a:p>
        </p:txBody>
      </p:sp>
      <p:sp>
        <p:nvSpPr>
          <p:cNvPr id="3" name="Content Placeholder 2">
            <a:extLst>
              <a:ext uri="{FF2B5EF4-FFF2-40B4-BE49-F238E27FC236}">
                <a16:creationId xmlns:a16="http://schemas.microsoft.com/office/drawing/2014/main" id="{230379D2-A187-49AB-9B7F-8B77D31ABD96}"/>
              </a:ext>
            </a:extLst>
          </p:cNvPr>
          <p:cNvSpPr>
            <a:spLocks noGrp="1"/>
          </p:cNvSpPr>
          <p:nvPr>
            <p:ph sz="half" idx="2"/>
          </p:nvPr>
        </p:nvSpPr>
        <p:spPr/>
        <p:txBody>
          <a:bodyPr>
            <a:normAutofit/>
          </a:bodyPr>
          <a:lstStyle/>
          <a:p>
            <a:r>
              <a:rPr lang="en-US" dirty="0" err="1"/>
              <a:t>Interessant</a:t>
            </a:r>
            <a:r>
              <a:rPr lang="en-US" dirty="0"/>
              <a:t>:</a:t>
            </a:r>
          </a:p>
          <a:p>
            <a:pPr lvl="1"/>
            <a:r>
              <a:rPr lang="en-US" dirty="0" err="1"/>
              <a:t>Presentaties</a:t>
            </a:r>
            <a:r>
              <a:rPr lang="en-US" dirty="0"/>
              <a:t> Event DAC-criteria</a:t>
            </a:r>
          </a:p>
          <a:p>
            <a:pPr lvl="1"/>
            <a:r>
              <a:rPr lang="en-US" dirty="0" err="1"/>
              <a:t>Jaarverslagen</a:t>
            </a:r>
            <a:endParaRPr lang="en-US" dirty="0"/>
          </a:p>
          <a:p>
            <a:pPr lvl="1"/>
            <a:r>
              <a:rPr lang="en-US" dirty="0" err="1"/>
              <a:t>Evaluatieverslagen</a:t>
            </a:r>
            <a:endParaRPr lang="en-US" dirty="0"/>
          </a:p>
          <a:p>
            <a:pPr lvl="1"/>
            <a:r>
              <a:rPr lang="en-US" dirty="0" err="1"/>
              <a:t>Certificering</a:t>
            </a:r>
            <a:endParaRPr lang="en-US" dirty="0"/>
          </a:p>
          <a:p>
            <a:pPr lvl="1"/>
            <a:r>
              <a:rPr lang="en-US" dirty="0" err="1"/>
              <a:t>Netwerken</a:t>
            </a:r>
            <a:endParaRPr lang="en-US" dirty="0"/>
          </a:p>
          <a:p>
            <a:endParaRPr lang="en-BE" dirty="0"/>
          </a:p>
        </p:txBody>
      </p:sp>
      <p:sp>
        <p:nvSpPr>
          <p:cNvPr id="6" name="Espace réservé du contenu 2">
            <a:extLst>
              <a:ext uri="{FF2B5EF4-FFF2-40B4-BE49-F238E27FC236}">
                <a16:creationId xmlns:a16="http://schemas.microsoft.com/office/drawing/2014/main" id="{758B2998-B3D7-4AF7-9885-61120357D6AF}"/>
              </a:ext>
            </a:extLst>
          </p:cNvPr>
          <p:cNvSpPr txBox="1">
            <a:spLocks/>
          </p:cNvSpPr>
          <p:nvPr/>
        </p:nvSpPr>
        <p:spPr>
          <a:xfrm>
            <a:off x="1703512" y="1772816"/>
            <a:ext cx="8784976" cy="4176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nl-BE" dirty="0">
              <a:solidFill>
                <a:srgbClr val="002060"/>
              </a:solidFill>
            </a:endParaRPr>
          </a:p>
        </p:txBody>
      </p:sp>
    </p:spTree>
    <p:extLst>
      <p:ext uri="{BB962C8B-B14F-4D97-AF65-F5344CB8AC3E}">
        <p14:creationId xmlns:p14="http://schemas.microsoft.com/office/powerpoint/2010/main" val="236501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295776" y="188913"/>
            <a:ext cx="5997575" cy="1143000"/>
          </a:xfrm>
        </p:spPr>
        <p:txBody>
          <a:bodyPr/>
          <a:lstStyle/>
          <a:p>
            <a:pPr algn="l" eaLnBrk="1" hangingPunct="1"/>
            <a:r>
              <a:rPr lang="nl-BE" altLang="nl-BE" sz="4800" b="1">
                <a:solidFill>
                  <a:srgbClr val="747100"/>
                </a:solidFill>
                <a:latin typeface="Verdana" panose="020B0604030504040204" pitchFamily="34" charset="0"/>
              </a:rPr>
              <a:t>Activiteiten</a:t>
            </a:r>
            <a:endParaRPr lang="nl-NL" altLang="nl-BE" sz="4800" b="1">
              <a:solidFill>
                <a:srgbClr val="747100"/>
              </a:solidFill>
              <a:latin typeface="Verdana" panose="020B0604030504040204" pitchFamily="34" charset="0"/>
            </a:endParaRPr>
          </a:p>
        </p:txBody>
      </p:sp>
      <p:sp>
        <p:nvSpPr>
          <p:cNvPr id="4099" name="Rectangle 3"/>
          <p:cNvSpPr>
            <a:spLocks noGrp="1" noChangeArrowheads="1"/>
          </p:cNvSpPr>
          <p:nvPr>
            <p:ph type="body" idx="1"/>
          </p:nvPr>
        </p:nvSpPr>
        <p:spPr>
          <a:xfrm>
            <a:off x="1847851" y="1557339"/>
            <a:ext cx="8272463" cy="4497387"/>
          </a:xfrm>
        </p:spPr>
        <p:txBody>
          <a:bodyPr>
            <a:normAutofit lnSpcReduction="10000"/>
          </a:bodyPr>
          <a:lstStyle/>
          <a:p>
            <a:pPr eaLnBrk="1" hangingPunct="1">
              <a:lnSpc>
                <a:spcPct val="80000"/>
              </a:lnSpc>
              <a:buFont typeface="Wingdings" panose="05000000000000000000" pitchFamily="2" charset="2"/>
              <a:buChar char="ü"/>
            </a:pPr>
            <a:r>
              <a:rPr lang="nl-BE" altLang="nl-BE">
                <a:solidFill>
                  <a:srgbClr val="9A9600"/>
                </a:solidFill>
                <a:latin typeface="Verdana" panose="020B0604030504040204" pitchFamily="34" charset="0"/>
              </a:rPr>
              <a:t>‘Eigen’ workshops, ontbijtsessies, studiedagen en webinars</a:t>
            </a:r>
          </a:p>
          <a:p>
            <a:pPr eaLnBrk="1" hangingPunct="1">
              <a:lnSpc>
                <a:spcPct val="80000"/>
              </a:lnSpc>
              <a:buFont typeface="Wingdings" panose="05000000000000000000" pitchFamily="2" charset="2"/>
              <a:buChar char="ü"/>
            </a:pPr>
            <a:r>
              <a:rPr lang="nl-BE" altLang="nl-BE">
                <a:solidFill>
                  <a:srgbClr val="9A9600"/>
                </a:solidFill>
                <a:latin typeface="Verdana" panose="020B0604030504040204" pitchFamily="34" charset="0"/>
              </a:rPr>
              <a:t>Bekendmaking van activiteiten van leden, partners en derden (congressen, studiedagen workshops, seminaries, vorming…)</a:t>
            </a:r>
          </a:p>
          <a:p>
            <a:pPr eaLnBrk="1" hangingPunct="1">
              <a:lnSpc>
                <a:spcPct val="80000"/>
              </a:lnSpc>
              <a:buFont typeface="Wingdings" panose="05000000000000000000" pitchFamily="2" charset="2"/>
              <a:buChar char="ü"/>
            </a:pPr>
            <a:r>
              <a:rPr lang="nl-BE" altLang="nl-BE">
                <a:solidFill>
                  <a:srgbClr val="9A9600"/>
                </a:solidFill>
                <a:latin typeface="Verdana" panose="020B0604030504040204" pitchFamily="34" charset="0"/>
              </a:rPr>
              <a:t>Bijdragen aan publicaties </a:t>
            </a:r>
          </a:p>
          <a:p>
            <a:pPr eaLnBrk="1" hangingPunct="1">
              <a:lnSpc>
                <a:spcPct val="80000"/>
              </a:lnSpc>
              <a:buFont typeface="Wingdings" panose="05000000000000000000" pitchFamily="2" charset="2"/>
              <a:buChar char="ü"/>
            </a:pPr>
            <a:r>
              <a:rPr lang="nl-BE" altLang="nl-BE">
                <a:solidFill>
                  <a:srgbClr val="9A9600"/>
                </a:solidFill>
                <a:latin typeface="Verdana" panose="020B0604030504040204" pitchFamily="34" charset="0"/>
              </a:rPr>
              <a:t>Aanspreekpunt en (bescheiden) documentatiecentrum over beleidsevaluatie</a:t>
            </a:r>
          </a:p>
          <a:p>
            <a:pPr eaLnBrk="1" hangingPunct="1">
              <a:lnSpc>
                <a:spcPct val="80000"/>
              </a:lnSpc>
              <a:buFont typeface="Wingdings" panose="05000000000000000000" pitchFamily="2" charset="2"/>
              <a:buChar char="ü"/>
            </a:pPr>
            <a:endParaRPr lang="nl-BE" altLang="nl-BE">
              <a:solidFill>
                <a:srgbClr val="9A9600"/>
              </a:solidFill>
              <a:latin typeface="Verdana" panose="020B0604030504040204" pitchFamily="34" charset="0"/>
            </a:endParaRPr>
          </a:p>
          <a:p>
            <a:pPr eaLnBrk="1" hangingPunct="1">
              <a:buFont typeface="Wingdings" panose="05000000000000000000" pitchFamily="2" charset="2"/>
              <a:buChar char="ü"/>
            </a:pPr>
            <a:r>
              <a:rPr lang="nl-BE" altLang="nl-BE">
                <a:solidFill>
                  <a:srgbClr val="9A9600"/>
                </a:solidFill>
                <a:latin typeface="Verdana" panose="020B0604030504040204" pitchFamily="34" charset="0"/>
              </a:rPr>
              <a:t>Participeer - Blijf op de hoogte</a:t>
            </a:r>
          </a:p>
          <a:p>
            <a:pPr lvl="1" eaLnBrk="1" hangingPunct="1">
              <a:buFont typeface="Wingdings" panose="05000000000000000000" pitchFamily="2" charset="2"/>
              <a:buChar char="ü"/>
            </a:pPr>
            <a:r>
              <a:rPr lang="nl-BE" altLang="nl-BE" sz="2000">
                <a:solidFill>
                  <a:srgbClr val="9A9600"/>
                </a:solidFill>
                <a:latin typeface="Verdana" panose="020B0604030504040204" pitchFamily="34" charset="0"/>
              </a:rPr>
              <a:t>Website: </a:t>
            </a:r>
            <a:r>
              <a:rPr lang="nl-BE" altLang="nl-BE" sz="2000">
                <a:solidFill>
                  <a:srgbClr val="9A9600"/>
                </a:solidFill>
                <a:latin typeface="Verdana" panose="020B0604030504040204" pitchFamily="34" charset="0"/>
                <a:hlinkClick r:id="rId2"/>
              </a:rPr>
              <a:t>http://www.evaluatieplatform.be/VEP/</a:t>
            </a:r>
            <a:endParaRPr lang="nl-BE" altLang="nl-BE" sz="1800">
              <a:solidFill>
                <a:srgbClr val="9A9600"/>
              </a:solidFill>
              <a:latin typeface="Verdana" panose="020B0604030504040204" pitchFamily="34" charset="0"/>
            </a:endParaRPr>
          </a:p>
          <a:p>
            <a:pPr lvl="1" eaLnBrk="1" hangingPunct="1">
              <a:buFont typeface="Wingdings" panose="05000000000000000000" pitchFamily="2" charset="2"/>
              <a:buChar char="ü"/>
            </a:pPr>
            <a:r>
              <a:rPr lang="nl-BE" altLang="nl-BE" sz="2000">
                <a:solidFill>
                  <a:srgbClr val="9A9600"/>
                </a:solidFill>
                <a:latin typeface="Verdana" panose="020B0604030504040204" pitchFamily="34" charset="0"/>
              </a:rPr>
              <a:t>E-nieuwsbrief</a:t>
            </a:r>
          </a:p>
          <a:p>
            <a:pPr lvl="1" eaLnBrk="1" hangingPunct="1">
              <a:buFont typeface="Wingdings" panose="05000000000000000000" pitchFamily="2" charset="2"/>
              <a:buChar char="ü"/>
            </a:pPr>
            <a:r>
              <a:rPr lang="nl-BE" altLang="nl-BE" sz="2000">
                <a:solidFill>
                  <a:srgbClr val="9A9600"/>
                </a:solidFill>
                <a:latin typeface="Verdana" panose="020B0604030504040204" pitchFamily="34" charset="0"/>
              </a:rPr>
              <a:t>Linkedin groep</a:t>
            </a:r>
            <a:r>
              <a:rPr lang="nl-BE" altLang="nl-BE">
                <a:solidFill>
                  <a:srgbClr val="9A9600"/>
                </a:solidFill>
                <a:latin typeface="Verdana" panose="020B0604030504040204" pitchFamily="34" charset="0"/>
              </a:rPr>
              <a:t> </a:t>
            </a:r>
            <a:r>
              <a:rPr lang="nl-BE" altLang="nl-BE" sz="1800">
                <a:solidFill>
                  <a:srgbClr val="9A9600"/>
                </a:solidFill>
                <a:latin typeface="Verdana" panose="020B0604030504040204" pitchFamily="34" charset="0"/>
                <a:hlinkClick r:id="rId3"/>
              </a:rPr>
              <a:t>https://www.linkedin.com/groups/8448352</a:t>
            </a:r>
            <a:r>
              <a:rPr lang="nl-BE" altLang="nl-BE" sz="1800">
                <a:solidFill>
                  <a:srgbClr val="9A9600"/>
                </a:solidFill>
                <a:latin typeface="Verdana" panose="020B0604030504040204" pitchFamily="34" charset="0"/>
              </a:rPr>
              <a:t> </a:t>
            </a:r>
          </a:p>
          <a:p>
            <a:pPr eaLnBrk="1" hangingPunct="1">
              <a:lnSpc>
                <a:spcPct val="80000"/>
              </a:lnSpc>
              <a:buFont typeface="Wingdings" panose="05000000000000000000" pitchFamily="2" charset="2"/>
              <a:buChar char="ü"/>
            </a:pPr>
            <a:endParaRPr lang="nl-NL" altLang="nl-BE">
              <a:solidFill>
                <a:srgbClr val="9A9600"/>
              </a:solidFill>
              <a:latin typeface="Verdana" panose="020B0604030504040204" pitchFamily="34" charset="0"/>
            </a:endParaRPr>
          </a:p>
        </p:txBody>
      </p:sp>
      <p:pic>
        <p:nvPicPr>
          <p:cNvPr id="4100" name="Picture 4" descr="VEP_logo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0"/>
            <a:ext cx="2627313"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Line 5"/>
          <p:cNvSpPr>
            <a:spLocks noChangeShapeType="1"/>
          </p:cNvSpPr>
          <p:nvPr/>
        </p:nvSpPr>
        <p:spPr bwMode="auto">
          <a:xfrm>
            <a:off x="4295775" y="1341438"/>
            <a:ext cx="5976938" cy="0"/>
          </a:xfrm>
          <a:prstGeom prst="line">
            <a:avLst/>
          </a:prstGeom>
          <a:noFill/>
          <a:ln w="12700">
            <a:solidFill>
              <a:srgbClr val="B0A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Tree>
    <p:extLst>
      <p:ext uri="{BB962C8B-B14F-4D97-AF65-F5344CB8AC3E}">
        <p14:creationId xmlns:p14="http://schemas.microsoft.com/office/powerpoint/2010/main" val="364366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295776" y="188913"/>
            <a:ext cx="5997575" cy="1143000"/>
          </a:xfrm>
        </p:spPr>
        <p:txBody>
          <a:bodyPr/>
          <a:lstStyle/>
          <a:p>
            <a:pPr algn="l" eaLnBrk="1" hangingPunct="1"/>
            <a:r>
              <a:rPr lang="nl-BE" altLang="nl-BE" sz="4800" b="1">
                <a:solidFill>
                  <a:srgbClr val="747100"/>
                </a:solidFill>
                <a:latin typeface="Verdana" panose="020B0604030504040204" pitchFamily="34" charset="0"/>
              </a:rPr>
              <a:t>Coördinatie </a:t>
            </a:r>
            <a:r>
              <a:rPr lang="nl-BE" altLang="nl-BE" sz="2000" b="1">
                <a:solidFill>
                  <a:srgbClr val="747100"/>
                </a:solidFill>
                <a:latin typeface="Verdana" panose="020B0604030504040204" pitchFamily="34" charset="0"/>
              </a:rPr>
              <a:t>(vrijwillig)</a:t>
            </a:r>
            <a:endParaRPr lang="nl-NL" altLang="nl-BE" sz="2000" b="1">
              <a:solidFill>
                <a:srgbClr val="747100"/>
              </a:solidFill>
              <a:latin typeface="Verdana" panose="020B0604030504040204" pitchFamily="34" charset="0"/>
            </a:endParaRPr>
          </a:p>
        </p:txBody>
      </p:sp>
      <p:sp>
        <p:nvSpPr>
          <p:cNvPr id="5123" name="Rectangle 3"/>
          <p:cNvSpPr>
            <a:spLocks noGrp="1" noChangeArrowheads="1"/>
          </p:cNvSpPr>
          <p:nvPr>
            <p:ph type="body" idx="1"/>
          </p:nvPr>
        </p:nvSpPr>
        <p:spPr>
          <a:xfrm>
            <a:off x="1524000" y="1557338"/>
            <a:ext cx="9036050" cy="4856162"/>
          </a:xfrm>
        </p:spPr>
        <p:txBody>
          <a:bodyPr>
            <a:normAutofit fontScale="92500" lnSpcReduction="20000"/>
          </a:bodyPr>
          <a:lstStyle/>
          <a:p>
            <a:pPr>
              <a:buNone/>
              <a:tabLst>
                <a:tab pos="2962275" algn="l"/>
              </a:tabLst>
            </a:pPr>
            <a:r>
              <a:rPr lang="nl-NL" altLang="nl-BE" sz="1600">
                <a:solidFill>
                  <a:srgbClr val="9A9600"/>
                </a:solidFill>
              </a:rPr>
              <a:t>Peter Van Humbeeck	SERV (voorzitter)</a:t>
            </a:r>
          </a:p>
          <a:p>
            <a:pPr>
              <a:buNone/>
              <a:tabLst>
                <a:tab pos="2962275" algn="l"/>
              </a:tabLst>
            </a:pPr>
            <a:r>
              <a:rPr lang="nl-NL" altLang="nl-BE" sz="1600">
                <a:solidFill>
                  <a:srgbClr val="9A9600"/>
                </a:solidFill>
              </a:rPr>
              <a:t>Bart De Peuter	Rekenhof/Instituut voor de Overheid, KU Leuven en VVBB</a:t>
            </a:r>
          </a:p>
          <a:p>
            <a:pPr>
              <a:buNone/>
              <a:tabLst>
                <a:tab pos="2962275" algn="l"/>
              </a:tabLst>
            </a:pPr>
            <a:r>
              <a:rPr lang="nl-NL" altLang="nl-BE" sz="1600">
                <a:solidFill>
                  <a:srgbClr val="9A9600"/>
                </a:solidFill>
              </a:rPr>
              <a:t>Dieter Vanhee                  	dep. Kanselarij en Buitenlandse Zaken, Vlaamse 	overheid</a:t>
            </a:r>
          </a:p>
          <a:p>
            <a:pPr>
              <a:buNone/>
              <a:tabLst>
                <a:tab pos="2962275" algn="l"/>
              </a:tabLst>
            </a:pPr>
            <a:r>
              <a:rPr lang="nl-BE" altLang="nl-BE" sz="1600">
                <a:solidFill>
                  <a:srgbClr val="9A9600"/>
                </a:solidFill>
              </a:rPr>
              <a:t>Nathalie Holvoet	Instituut voor Ontwikkelingsbeleid en –beheer/UA</a:t>
            </a:r>
          </a:p>
          <a:p>
            <a:pPr>
              <a:buNone/>
              <a:tabLst>
                <a:tab pos="2962275" algn="l"/>
              </a:tabLst>
            </a:pPr>
            <a:r>
              <a:rPr lang="nl-NL" altLang="nl-BE" sz="1600">
                <a:solidFill>
                  <a:srgbClr val="9A9600"/>
                </a:solidFill>
              </a:rPr>
              <a:t>Ella De Smedt 	IDEA Consult</a:t>
            </a:r>
          </a:p>
          <a:p>
            <a:pPr>
              <a:buNone/>
              <a:tabLst>
                <a:tab pos="2962275" algn="l"/>
              </a:tabLst>
            </a:pPr>
            <a:r>
              <a:rPr lang="nl-NL" altLang="nl-BE" sz="1600">
                <a:solidFill>
                  <a:srgbClr val="9A9600"/>
                </a:solidFill>
              </a:rPr>
              <a:t>Valérie Pattyn	Universiteit Leiden</a:t>
            </a:r>
          </a:p>
          <a:p>
            <a:pPr>
              <a:buNone/>
              <a:tabLst>
                <a:tab pos="2962275" algn="l"/>
              </a:tabLst>
            </a:pPr>
            <a:r>
              <a:rPr lang="nl-NL" altLang="nl-BE" sz="1600">
                <a:solidFill>
                  <a:srgbClr val="9A9600"/>
                </a:solidFill>
              </a:rPr>
              <a:t>Huib Huyse  	HIVA, KU Leuven </a:t>
            </a:r>
          </a:p>
          <a:p>
            <a:pPr>
              <a:buNone/>
              <a:tabLst>
                <a:tab pos="2962275" algn="l"/>
              </a:tabLst>
            </a:pPr>
            <a:r>
              <a:rPr lang="nl-NL" altLang="nl-BE" sz="1600">
                <a:solidFill>
                  <a:srgbClr val="9A9600"/>
                </a:solidFill>
              </a:rPr>
              <a:t>Marleen Van Steertegem 	dep. Omgeving, Vlaamse overheid</a:t>
            </a:r>
          </a:p>
          <a:p>
            <a:pPr>
              <a:buNone/>
              <a:tabLst>
                <a:tab pos="2962275" algn="l"/>
              </a:tabLst>
            </a:pPr>
            <a:r>
              <a:rPr lang="nl-NL" altLang="nl-BE" sz="1600">
                <a:solidFill>
                  <a:srgbClr val="9A9600"/>
                </a:solidFill>
              </a:rPr>
              <a:t>Caroline Gijselinckx	dep. Onderwijs en Vorming, Vlaamse overheid</a:t>
            </a:r>
          </a:p>
          <a:p>
            <a:pPr>
              <a:buNone/>
              <a:tabLst>
                <a:tab pos="2962275" algn="l"/>
              </a:tabLst>
            </a:pPr>
            <a:r>
              <a:rPr lang="nl-NL" altLang="nl-BE" sz="1600">
                <a:solidFill>
                  <a:srgbClr val="9A9600"/>
                </a:solidFill>
              </a:rPr>
              <a:t>Filip Demaesschalck	Dienst Bijzondere Evaluatie, FOD BZ/BH/OS</a:t>
            </a:r>
          </a:p>
          <a:p>
            <a:pPr>
              <a:buNone/>
              <a:tabLst>
                <a:tab pos="2962275" algn="l"/>
              </a:tabLst>
            </a:pPr>
            <a:r>
              <a:rPr lang="nl-NL" altLang="nl-BE" sz="1600">
                <a:solidFill>
                  <a:srgbClr val="9A9600"/>
                </a:solidFill>
              </a:rPr>
              <a:t>Ann De Coen 	IDEA Consult </a:t>
            </a:r>
          </a:p>
          <a:p>
            <a:pPr>
              <a:buNone/>
              <a:tabLst>
                <a:tab pos="2962275" algn="l"/>
              </a:tabLst>
            </a:pPr>
            <a:r>
              <a:rPr lang="nl-NL" altLang="nl-BE" sz="1600">
                <a:solidFill>
                  <a:srgbClr val="9A9600"/>
                </a:solidFill>
              </a:rPr>
              <a:t>Eva Platteau                      	Vlaams Parlement </a:t>
            </a:r>
          </a:p>
          <a:p>
            <a:pPr>
              <a:buNone/>
              <a:tabLst>
                <a:tab pos="2962275" algn="l"/>
              </a:tabLst>
            </a:pPr>
            <a:r>
              <a:rPr lang="nl-NL" altLang="nl-BE" sz="1600">
                <a:solidFill>
                  <a:srgbClr val="9A9600"/>
                </a:solidFill>
              </a:rPr>
              <a:t>Steven De Bock                	dep. Werk en Sociale Economie, Vlaamse overheid</a:t>
            </a:r>
          </a:p>
          <a:p>
            <a:pPr>
              <a:buNone/>
              <a:tabLst>
                <a:tab pos="2962275" algn="l"/>
              </a:tabLst>
            </a:pPr>
            <a:r>
              <a:rPr lang="nl-NL" altLang="nl-BE" sz="1600">
                <a:solidFill>
                  <a:srgbClr val="9A9600"/>
                </a:solidFill>
              </a:rPr>
              <a:t>Willem Cabooter                          Rekenhof</a:t>
            </a:r>
          </a:p>
          <a:p>
            <a:pPr>
              <a:buNone/>
              <a:tabLst>
                <a:tab pos="2962275" algn="l"/>
              </a:tabLst>
            </a:pPr>
            <a:r>
              <a:rPr lang="nl-NL" altLang="nl-BE" sz="1600">
                <a:solidFill>
                  <a:srgbClr val="9A9600"/>
                </a:solidFill>
              </a:rPr>
              <a:t>Adri De Brabandere                     Rekenhof</a:t>
            </a:r>
          </a:p>
        </p:txBody>
      </p:sp>
      <p:pic>
        <p:nvPicPr>
          <p:cNvPr id="5124" name="Picture 4" descr="VEP_logo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2627313"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Line 5"/>
          <p:cNvSpPr>
            <a:spLocks noChangeShapeType="1"/>
          </p:cNvSpPr>
          <p:nvPr/>
        </p:nvSpPr>
        <p:spPr bwMode="auto">
          <a:xfrm>
            <a:off x="4295775" y="1341438"/>
            <a:ext cx="5976938" cy="0"/>
          </a:xfrm>
          <a:prstGeom prst="line">
            <a:avLst/>
          </a:prstGeom>
          <a:noFill/>
          <a:ln w="12700">
            <a:solidFill>
              <a:srgbClr val="B0A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Tree>
    <p:extLst>
      <p:ext uri="{BB962C8B-B14F-4D97-AF65-F5344CB8AC3E}">
        <p14:creationId xmlns:p14="http://schemas.microsoft.com/office/powerpoint/2010/main" val="114071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6367" y="2840722"/>
            <a:ext cx="10757225" cy="973097"/>
          </a:xfrm>
          <a:prstGeom prst="rect">
            <a:avLst/>
          </a:prstGeom>
        </p:spPr>
        <p:txBody>
          <a:bodyP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en-GB" sz="4800" b="1" cap="all" dirty="0" err="1" smtClean="0">
                <a:solidFill>
                  <a:schemeClr val="tx1"/>
                </a:solidFill>
                <a:latin typeface="Calibri" panose="020F0502020204030204" pitchFamily="34" charset="0"/>
                <a:cs typeface="Calibri" panose="020F0502020204030204" pitchFamily="34" charset="0"/>
              </a:rPr>
              <a:t>Betere</a:t>
            </a:r>
            <a:r>
              <a:rPr lang="en-GB" sz="4800" b="1" cap="all" dirty="0" smtClean="0">
                <a:solidFill>
                  <a:schemeClr val="tx1"/>
                </a:solidFill>
                <a:latin typeface="Calibri" panose="020F0502020204030204" pitchFamily="34" charset="0"/>
                <a:cs typeface="Calibri" panose="020F0502020204030204" pitchFamily="34" charset="0"/>
              </a:rPr>
              <a:t> Criteria </a:t>
            </a:r>
            <a:r>
              <a:rPr lang="en-GB" sz="4800" b="1" cap="all" dirty="0" err="1" smtClean="0">
                <a:solidFill>
                  <a:schemeClr val="tx1"/>
                </a:solidFill>
                <a:latin typeface="Calibri" panose="020F0502020204030204" pitchFamily="34" charset="0"/>
                <a:cs typeface="Calibri" panose="020F0502020204030204" pitchFamily="34" charset="0"/>
              </a:rPr>
              <a:t>voor</a:t>
            </a:r>
            <a:r>
              <a:rPr lang="en-GB" sz="4800" b="1" cap="all" dirty="0" smtClean="0">
                <a:solidFill>
                  <a:schemeClr val="tx1"/>
                </a:solidFill>
                <a:latin typeface="Calibri" panose="020F0502020204030204" pitchFamily="34" charset="0"/>
                <a:cs typeface="Calibri" panose="020F0502020204030204" pitchFamily="34" charset="0"/>
              </a:rPr>
              <a:t> </a:t>
            </a:r>
            <a:r>
              <a:rPr lang="en-GB" sz="4800" b="1" cap="all" dirty="0" err="1" smtClean="0">
                <a:solidFill>
                  <a:schemeClr val="tx1"/>
                </a:solidFill>
                <a:latin typeface="Calibri" panose="020F0502020204030204" pitchFamily="34" charset="0"/>
                <a:cs typeface="Calibri" panose="020F0502020204030204" pitchFamily="34" charset="0"/>
              </a:rPr>
              <a:t>Betere</a:t>
            </a:r>
            <a:r>
              <a:rPr lang="en-GB" sz="4800" b="1" cap="all" dirty="0" smtClean="0">
                <a:solidFill>
                  <a:schemeClr val="tx1"/>
                </a:solidFill>
                <a:latin typeface="Calibri" panose="020F0502020204030204" pitchFamily="34" charset="0"/>
                <a:cs typeface="Calibri" panose="020F0502020204030204" pitchFamily="34" charset="0"/>
              </a:rPr>
              <a:t>  </a:t>
            </a:r>
            <a:r>
              <a:rPr lang="en-GB" sz="4800" b="1" cap="all" dirty="0" err="1" smtClean="0">
                <a:solidFill>
                  <a:schemeClr val="tx1"/>
                </a:solidFill>
                <a:latin typeface="Calibri" panose="020F0502020204030204" pitchFamily="34" charset="0"/>
                <a:cs typeface="Calibri" panose="020F0502020204030204" pitchFamily="34" charset="0"/>
              </a:rPr>
              <a:t>Evaluatie</a:t>
            </a:r>
            <a:endParaRPr lang="en-GB" sz="4800" b="1" cap="all" dirty="0" smtClean="0">
              <a:solidFill>
                <a:schemeClr val="tx1"/>
              </a:solidFill>
              <a:latin typeface="Calibri" panose="020F0502020204030204" pitchFamily="34" charset="0"/>
              <a:cs typeface="Calibri" panose="020F0502020204030204" pitchFamily="34" charset="0"/>
            </a:endParaRPr>
          </a:p>
        </p:txBody>
      </p:sp>
      <p:sp>
        <p:nvSpPr>
          <p:cNvPr id="3" name="Subtitle 2"/>
          <p:cNvSpPr txBox="1">
            <a:spLocks/>
          </p:cNvSpPr>
          <p:nvPr/>
        </p:nvSpPr>
        <p:spPr>
          <a:xfrm>
            <a:off x="1145829" y="3632989"/>
            <a:ext cx="9437580" cy="988749"/>
          </a:xfrm>
          <a:prstGeom prst="rect">
            <a:avLst/>
          </a:prstGeom>
        </p:spPr>
        <p:txBody>
          <a:bodyPr>
            <a:normAutofit fontScale="77500" lnSpcReduction="2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ctr">
              <a:buNone/>
            </a:pPr>
            <a:r>
              <a:rPr lang="en-US" sz="2500" dirty="0" err="1" smtClean="0">
                <a:solidFill>
                  <a:schemeClr val="bg1">
                    <a:lumMod val="50000"/>
                  </a:schemeClr>
                </a:solidFill>
                <a:latin typeface="Calibri" panose="020F0502020204030204" pitchFamily="34" charset="0"/>
                <a:cs typeface="Calibri" panose="020F0502020204030204" pitchFamily="34" charset="0"/>
              </a:rPr>
              <a:t>Naar</a:t>
            </a:r>
            <a:r>
              <a:rPr lang="en-US" sz="2500" dirty="0" smtClean="0">
                <a:solidFill>
                  <a:schemeClr val="bg1">
                    <a:lumMod val="50000"/>
                  </a:schemeClr>
                </a:solidFill>
                <a:latin typeface="Calibri" panose="020F0502020204030204" pitchFamily="34" charset="0"/>
                <a:cs typeface="Calibri" panose="020F0502020204030204" pitchFamily="34" charset="0"/>
              </a:rPr>
              <a:t> </a:t>
            </a:r>
            <a:r>
              <a:rPr lang="en-US" sz="2500" dirty="0" err="1" smtClean="0">
                <a:solidFill>
                  <a:schemeClr val="bg1">
                    <a:lumMod val="50000"/>
                  </a:schemeClr>
                </a:solidFill>
                <a:latin typeface="Calibri" panose="020F0502020204030204" pitchFamily="34" charset="0"/>
                <a:cs typeface="Calibri" panose="020F0502020204030204" pitchFamily="34" charset="0"/>
              </a:rPr>
              <a:t>een</a:t>
            </a:r>
            <a:r>
              <a:rPr lang="en-US" sz="2500" dirty="0" smtClean="0">
                <a:solidFill>
                  <a:schemeClr val="bg1">
                    <a:lumMod val="50000"/>
                  </a:schemeClr>
                </a:solidFill>
                <a:latin typeface="Calibri" panose="020F0502020204030204" pitchFamily="34" charset="0"/>
                <a:cs typeface="Calibri" panose="020F0502020204030204" pitchFamily="34" charset="0"/>
              </a:rPr>
              <a:t> </a:t>
            </a:r>
            <a:r>
              <a:rPr lang="en-US" sz="2500" dirty="0" err="1" smtClean="0">
                <a:solidFill>
                  <a:schemeClr val="bg1">
                    <a:lumMod val="50000"/>
                  </a:schemeClr>
                </a:solidFill>
                <a:latin typeface="Calibri" panose="020F0502020204030204" pitchFamily="34" charset="0"/>
                <a:cs typeface="Calibri" panose="020F0502020204030204" pitchFamily="34" charset="0"/>
              </a:rPr>
              <a:t>Internationaal</a:t>
            </a:r>
            <a:r>
              <a:rPr lang="en-US" sz="2500" dirty="0" smtClean="0">
                <a:solidFill>
                  <a:schemeClr val="bg1">
                    <a:lumMod val="50000"/>
                  </a:schemeClr>
                </a:solidFill>
                <a:latin typeface="Calibri" panose="020F0502020204030204" pitchFamily="34" charset="0"/>
                <a:cs typeface="Calibri" panose="020F0502020204030204" pitchFamily="34" charset="0"/>
              </a:rPr>
              <a:t> </a:t>
            </a:r>
            <a:r>
              <a:rPr lang="en-US" sz="2500" dirty="0" err="1" smtClean="0">
                <a:solidFill>
                  <a:schemeClr val="bg1">
                    <a:lumMod val="50000"/>
                  </a:schemeClr>
                </a:solidFill>
                <a:latin typeface="Calibri" panose="020F0502020204030204" pitchFamily="34" charset="0"/>
                <a:cs typeface="Calibri" panose="020F0502020204030204" pitchFamily="34" charset="0"/>
              </a:rPr>
              <a:t>Evaluatie</a:t>
            </a:r>
            <a:r>
              <a:rPr lang="en-US" sz="2500" dirty="0" smtClean="0">
                <a:solidFill>
                  <a:schemeClr val="bg1">
                    <a:lumMod val="50000"/>
                  </a:schemeClr>
                </a:solidFill>
                <a:latin typeface="Calibri" panose="020F0502020204030204" pitchFamily="34" charset="0"/>
                <a:cs typeface="Calibri" panose="020F0502020204030204" pitchFamily="34" charset="0"/>
              </a:rPr>
              <a:t> </a:t>
            </a:r>
            <a:r>
              <a:rPr lang="en-US" sz="2500" dirty="0" err="1" smtClean="0">
                <a:solidFill>
                  <a:schemeClr val="bg1">
                    <a:lumMod val="50000"/>
                  </a:schemeClr>
                </a:solidFill>
                <a:latin typeface="Calibri" panose="020F0502020204030204" pitchFamily="34" charset="0"/>
                <a:cs typeface="Calibri" panose="020F0502020204030204" pitchFamily="34" charset="0"/>
              </a:rPr>
              <a:t>Vocabulaire</a:t>
            </a:r>
            <a:endParaRPr lang="en-US" sz="2500" dirty="0" smtClean="0">
              <a:solidFill>
                <a:schemeClr val="bg1">
                  <a:lumMod val="50000"/>
                </a:schemeClr>
              </a:solidFill>
              <a:latin typeface="Calibri" panose="020F0502020204030204" pitchFamily="34" charset="0"/>
              <a:cs typeface="Calibri" panose="020F0502020204030204" pitchFamily="34" charset="0"/>
            </a:endParaRPr>
          </a:p>
          <a:p>
            <a:pPr marL="0" indent="0" algn="ctr">
              <a:buNone/>
            </a:pPr>
            <a:r>
              <a:rPr lang="en-US" sz="2500" dirty="0" smtClean="0">
                <a:solidFill>
                  <a:schemeClr val="bg1">
                    <a:lumMod val="50000"/>
                  </a:schemeClr>
                </a:solidFill>
                <a:latin typeface="Calibri" panose="020F0502020204030204" pitchFamily="34" charset="0"/>
                <a:cs typeface="Calibri" panose="020F0502020204030204" pitchFamily="34" charset="0"/>
              </a:rPr>
              <a:t>VIDE </a:t>
            </a:r>
            <a:r>
              <a:rPr lang="en-US" sz="2500" dirty="0" err="1" smtClean="0">
                <a:solidFill>
                  <a:schemeClr val="bg1">
                    <a:lumMod val="50000"/>
                  </a:schemeClr>
                </a:solidFill>
                <a:latin typeface="Calibri" panose="020F0502020204030204" pitchFamily="34" charset="0"/>
                <a:cs typeface="Calibri" panose="020F0502020204030204" pitchFamily="34" charset="0"/>
              </a:rPr>
              <a:t>Kennisbijeenkomst</a:t>
            </a:r>
            <a:r>
              <a:rPr lang="en-US" sz="2500" dirty="0" smtClean="0">
                <a:solidFill>
                  <a:schemeClr val="bg1">
                    <a:lumMod val="50000"/>
                  </a:schemeClr>
                </a:solidFill>
                <a:latin typeface="Calibri" panose="020F0502020204030204" pitchFamily="34" charset="0"/>
                <a:cs typeface="Calibri" panose="020F0502020204030204" pitchFamily="34" charset="0"/>
              </a:rPr>
              <a:t> </a:t>
            </a:r>
          </a:p>
          <a:p>
            <a:pPr marL="0" indent="0" algn="ctr">
              <a:buNone/>
            </a:pPr>
            <a:r>
              <a:rPr lang="en-US" sz="2500" dirty="0" smtClean="0">
                <a:solidFill>
                  <a:schemeClr val="bg1">
                    <a:lumMod val="50000"/>
                  </a:schemeClr>
                </a:solidFill>
                <a:latin typeface="Calibri" panose="020F0502020204030204" pitchFamily="34" charset="0"/>
                <a:cs typeface="Calibri" panose="020F0502020204030204" pitchFamily="34" charset="0"/>
              </a:rPr>
              <a:t>30 September 2021</a:t>
            </a:r>
            <a:endParaRPr lang="en-GB" sz="2500" dirty="0">
              <a:solidFill>
                <a:schemeClr val="bg1">
                  <a:lumMod val="50000"/>
                </a:schemeClr>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34" y="5119410"/>
            <a:ext cx="1071301" cy="10787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718" y="5119410"/>
            <a:ext cx="1071301" cy="107878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3510" y="4085904"/>
            <a:ext cx="1071301" cy="107878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4812" y="4096118"/>
            <a:ext cx="1071301" cy="107878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5180" y="5119410"/>
            <a:ext cx="1071301" cy="107878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2086" y="5115035"/>
            <a:ext cx="1071301" cy="1078787"/>
          </a:xfrm>
          <a:prstGeom prst="rect">
            <a:avLst/>
          </a:prstGeom>
        </p:spPr>
      </p:pic>
      <p:sp>
        <p:nvSpPr>
          <p:cNvPr id="12" name="TextBox 11">
            <a:extLst>
              <a:ext uri="{FF2B5EF4-FFF2-40B4-BE49-F238E27FC236}">
                <a16:creationId xmlns:a16="http://schemas.microsoft.com/office/drawing/2014/main" id="{8DCAFC68-728D-40FD-8FF8-756677EF464E}"/>
              </a:ext>
            </a:extLst>
          </p:cNvPr>
          <p:cNvSpPr txBox="1"/>
          <p:nvPr/>
        </p:nvSpPr>
        <p:spPr>
          <a:xfrm>
            <a:off x="1250080" y="6229043"/>
            <a:ext cx="4120294" cy="254076"/>
          </a:xfrm>
          <a:prstGeom prst="rect">
            <a:avLst/>
          </a:prstGeom>
          <a:noFill/>
        </p:spPr>
        <p:txBody>
          <a:bodyPr wrap="square" rtlCol="0">
            <a:spAutoFit/>
          </a:bodyPr>
          <a:lstStyle/>
          <a:p>
            <a:r>
              <a:rPr lang="en-GB" sz="1500" b="1" dirty="0" smtClean="0">
                <a:latin typeface="Arial Narrow" panose="020B0606020202030204" pitchFamily="34" charset="0"/>
              </a:rPr>
              <a:t>@OECD_EVALNET   |  #</a:t>
            </a:r>
            <a:r>
              <a:rPr lang="en-GB" sz="1500" b="1" dirty="0" err="1" smtClean="0">
                <a:latin typeface="Arial Narrow" panose="020B0606020202030204" pitchFamily="34" charset="0"/>
              </a:rPr>
              <a:t>EvalCriteria</a:t>
            </a:r>
            <a:r>
              <a:rPr lang="en-GB" sz="1500" b="1" dirty="0">
                <a:latin typeface="Arial Narrow" panose="020B0606020202030204" pitchFamily="34" charset="0"/>
              </a:rPr>
              <a:t>  | </a:t>
            </a:r>
            <a:r>
              <a:rPr lang="en-GB" sz="1500" b="1" dirty="0" smtClean="0">
                <a:latin typeface="Arial Narrow" panose="020B0606020202030204" pitchFamily="34" charset="0"/>
              </a:rPr>
              <a:t> oe.cd/criteria </a:t>
            </a:r>
            <a:endParaRPr lang="en-GB" sz="1500" b="1" dirty="0">
              <a:latin typeface="Arial Narrow" panose="020B0606020202030204" pitchFamily="34" charset="0"/>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6316" y="6251059"/>
            <a:ext cx="314164" cy="232060"/>
          </a:xfrm>
          <a:prstGeom prst="rect">
            <a:avLst/>
          </a:prstGeom>
        </p:spPr>
      </p:pic>
      <p:pic>
        <p:nvPicPr>
          <p:cNvPr id="14" name="Picture 13" descr="Text&#10;&#10;Description automatically generated with medium confidence"/>
          <p:cNvPicPr/>
          <p:nvPr/>
        </p:nvPicPr>
        <p:blipFill>
          <a:blip r:embed="rId10" cstate="print">
            <a:extLst>
              <a:ext uri="{28A0092B-C50C-407E-A947-70E740481C1C}">
                <a14:useLocalDpi xmlns:a14="http://schemas.microsoft.com/office/drawing/2010/main" val="0"/>
              </a:ext>
            </a:extLst>
          </a:blip>
          <a:stretch>
            <a:fillRect/>
          </a:stretch>
        </p:blipFill>
        <p:spPr>
          <a:xfrm>
            <a:off x="8833202" y="364526"/>
            <a:ext cx="2331702" cy="2193897"/>
          </a:xfrm>
          <a:prstGeom prst="rect">
            <a:avLst/>
          </a:prstGeom>
        </p:spPr>
      </p:pic>
      <p:pic>
        <p:nvPicPr>
          <p:cNvPr id="15" name="Picture 14"/>
          <p:cNvPicPr/>
          <p:nvPr/>
        </p:nvPicPr>
        <p:blipFill>
          <a:blip r:embed="rId11" cstate="print">
            <a:extLst>
              <a:ext uri="{28A0092B-C50C-407E-A947-70E740481C1C}">
                <a14:useLocalDpi xmlns:a14="http://schemas.microsoft.com/office/drawing/2010/main" val="0"/>
              </a:ext>
            </a:extLst>
          </a:blip>
          <a:stretch>
            <a:fillRect/>
          </a:stretch>
        </p:blipFill>
        <p:spPr>
          <a:xfrm>
            <a:off x="6400801" y="363670"/>
            <a:ext cx="1820826" cy="2193897"/>
          </a:xfrm>
          <a:prstGeom prst="rect">
            <a:avLst/>
          </a:prstGeom>
        </p:spPr>
      </p:pic>
      <p:pic>
        <p:nvPicPr>
          <p:cNvPr id="1026" name="Picture 2" descr="Vide – ToezichTTafe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2357" y="353456"/>
            <a:ext cx="2929258" cy="224602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372331" y="6193822"/>
            <a:ext cx="5426170" cy="574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6895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133" y="113095"/>
            <a:ext cx="7702516" cy="6744905"/>
          </a:xfrm>
          <a:prstGeom prst="rect">
            <a:avLst/>
          </a:prstGeom>
        </p:spPr>
      </p:pic>
      <p:sp>
        <p:nvSpPr>
          <p:cNvPr id="3" name="Slide Number Placeholder 2"/>
          <p:cNvSpPr>
            <a:spLocks noGrp="1"/>
          </p:cNvSpPr>
          <p:nvPr>
            <p:ph type="sldNum" sz="quarter" idx="12"/>
          </p:nvPr>
        </p:nvSpPr>
        <p:spPr>
          <a:xfrm>
            <a:off x="8763926" y="5460961"/>
            <a:ext cx="2926080" cy="1397039"/>
          </a:xfrm>
        </p:spPr>
        <p:txBody>
          <a:bodyPr/>
          <a:lstStyle/>
          <a:p>
            <a:fld id="{4FAB73BC-B049-4115-A692-8D63A059BFB8}" type="slidenum">
              <a:rPr lang="en-US" sz="3600" smtClean="0"/>
              <a:pPr/>
              <a:t>7</a:t>
            </a:fld>
            <a:endParaRPr lang="en-US" sz="3600" dirty="0"/>
          </a:p>
        </p:txBody>
      </p:sp>
      <p:pic>
        <p:nvPicPr>
          <p:cNvPr id="14" name="Picture 13"/>
          <p:cNvPicPr>
            <a:picLocks noChangeAspect="1"/>
          </p:cNvPicPr>
          <p:nvPr/>
        </p:nvPicPr>
        <p:blipFill>
          <a:blip r:embed="rId4">
            <a:duotone>
              <a:prstClr val="black"/>
              <a:srgbClr val="FF9900">
                <a:tint val="45000"/>
                <a:satMod val="400000"/>
              </a:srgbClr>
            </a:duotone>
            <a:extLst>
              <a:ext uri="{28A0092B-C50C-407E-A947-70E740481C1C}">
                <a14:useLocalDpi xmlns:a14="http://schemas.microsoft.com/office/drawing/2010/main" val="0"/>
              </a:ext>
            </a:extLst>
          </a:blip>
          <a:stretch>
            <a:fillRect/>
          </a:stretch>
        </p:blipFill>
        <p:spPr>
          <a:xfrm>
            <a:off x="4496116" y="1009881"/>
            <a:ext cx="1468298" cy="1283373"/>
          </a:xfrm>
          <a:prstGeom prst="star7">
            <a:avLst>
              <a:gd name="adj" fmla="val 50000"/>
              <a:gd name="hf" fmla="val 102572"/>
              <a:gd name="vf" fmla="val 105210"/>
            </a:avLst>
          </a:prstGeom>
        </p:spPr>
      </p:pic>
      <p:pic>
        <p:nvPicPr>
          <p:cNvPr id="15" name="Picture 14"/>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530900" y="2730513"/>
            <a:ext cx="1468298" cy="1283373"/>
          </a:xfrm>
          <a:prstGeom prst="star7">
            <a:avLst>
              <a:gd name="adj" fmla="val 50000"/>
              <a:gd name="hf" fmla="val 102572"/>
              <a:gd name="vf" fmla="val 105210"/>
            </a:avLst>
          </a:prstGeom>
        </p:spPr>
      </p:pic>
      <p:pic>
        <p:nvPicPr>
          <p:cNvPr id="16" name="Picture 15"/>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560343" y="1009881"/>
            <a:ext cx="1468298" cy="1283373"/>
          </a:xfrm>
          <a:prstGeom prst="star7">
            <a:avLst>
              <a:gd name="adj" fmla="val 50000"/>
              <a:gd name="hf" fmla="val 102572"/>
              <a:gd name="vf" fmla="val 105210"/>
            </a:avLst>
          </a:prstGeom>
        </p:spPr>
      </p:pic>
      <p:pic>
        <p:nvPicPr>
          <p:cNvPr id="17" name="Picture 16"/>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544100" y="2857514"/>
            <a:ext cx="1468298" cy="1283373"/>
          </a:xfrm>
          <a:prstGeom prst="star7">
            <a:avLst>
              <a:gd name="adj" fmla="val 50000"/>
              <a:gd name="hf" fmla="val 102572"/>
              <a:gd name="vf" fmla="val 105210"/>
            </a:avLst>
          </a:prstGeom>
        </p:spPr>
      </p:pic>
      <p:pic>
        <p:nvPicPr>
          <p:cNvPr id="18" name="Picture 17"/>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569577" y="4473414"/>
            <a:ext cx="1468298" cy="1283373"/>
          </a:xfrm>
          <a:prstGeom prst="star7">
            <a:avLst>
              <a:gd name="adj" fmla="val 50000"/>
              <a:gd name="hf" fmla="val 102572"/>
              <a:gd name="vf" fmla="val 105210"/>
            </a:avLst>
          </a:prstGeom>
        </p:spPr>
      </p:pic>
      <p:pic>
        <p:nvPicPr>
          <p:cNvPr id="19" name="Picture 18"/>
          <p:cNvPicPr>
            <a:picLocks noChangeAspect="1"/>
          </p:cNvPicPr>
          <p:nvPr/>
        </p:nvPicPr>
        <p:blipFill>
          <a:blip r:embed="rId4">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a:off x="4496116" y="4473413"/>
            <a:ext cx="1468298" cy="1283373"/>
          </a:xfrm>
          <a:prstGeom prst="star7">
            <a:avLst>
              <a:gd name="adj" fmla="val 50000"/>
              <a:gd name="hf" fmla="val 102572"/>
              <a:gd name="vf" fmla="val 105210"/>
            </a:avLst>
          </a:prstGeom>
        </p:spPr>
      </p:pic>
      <p:sp>
        <p:nvSpPr>
          <p:cNvPr id="11" name="TextBox 10"/>
          <p:cNvSpPr txBox="1"/>
          <p:nvPr/>
        </p:nvSpPr>
        <p:spPr>
          <a:xfrm>
            <a:off x="2906981" y="4581792"/>
            <a:ext cx="1335669" cy="1077218"/>
          </a:xfrm>
          <a:prstGeom prst="rect">
            <a:avLst/>
          </a:prstGeom>
          <a:solidFill>
            <a:schemeClr val="bg1"/>
          </a:solidFill>
        </p:spPr>
        <p:txBody>
          <a:bodyPr wrap="square" lIns="36000" rIns="36000" rtlCol="0">
            <a:spAutoFit/>
          </a:bodyPr>
          <a:lstStyle/>
          <a:p>
            <a:pPr algn="r"/>
            <a:r>
              <a:rPr lang="en-US" sz="1600" b="1" dirty="0" err="1" smtClean="0">
                <a:solidFill>
                  <a:srgbClr val="7030A0"/>
                </a:solidFill>
                <a:latin typeface="Bahnschrift SemiLight Condensed" panose="020B0502040204020203" pitchFamily="34" charset="0"/>
                <a:cs typeface="Arial" panose="020B0604020202020204" pitchFamily="34" charset="0"/>
              </a:rPr>
              <a:t>Leidt</a:t>
            </a:r>
            <a:r>
              <a:rPr lang="en-US" sz="1600" b="1" dirty="0" smtClean="0">
                <a:solidFill>
                  <a:srgbClr val="7030A0"/>
                </a:solidFill>
                <a:latin typeface="Bahnschrift SemiLight Condensed" panose="020B0502040204020203" pitchFamily="34" charset="0"/>
                <a:cs typeface="Arial" panose="020B0604020202020204" pitchFamily="34" charset="0"/>
              </a:rPr>
              <a:t> de </a:t>
            </a:r>
            <a:r>
              <a:rPr lang="en-US" sz="1600" b="1" dirty="0" err="1" smtClean="0">
                <a:solidFill>
                  <a:srgbClr val="7030A0"/>
                </a:solidFill>
                <a:latin typeface="Bahnschrift SemiLight Condensed" panose="020B0502040204020203" pitchFamily="34" charset="0"/>
                <a:cs typeface="Arial" panose="020B0604020202020204" pitchFamily="34" charset="0"/>
              </a:rPr>
              <a:t>interventie</a:t>
            </a:r>
            <a:r>
              <a:rPr lang="en-US" sz="1600" b="1" dirty="0" smtClean="0">
                <a:solidFill>
                  <a:srgbClr val="7030A0"/>
                </a:solidFill>
                <a:latin typeface="Bahnschrift SemiLight Condensed" panose="020B0502040204020203" pitchFamily="34" charset="0"/>
                <a:cs typeface="Arial" panose="020B0604020202020204" pitchFamily="34" charset="0"/>
              </a:rPr>
              <a:t> tot </a:t>
            </a:r>
            <a:r>
              <a:rPr lang="en-US" sz="1600" b="1" dirty="0" err="1" smtClean="0">
                <a:solidFill>
                  <a:srgbClr val="7030A0"/>
                </a:solidFill>
                <a:latin typeface="Bahnschrift SemiLight Condensed" panose="020B0502040204020203" pitchFamily="34" charset="0"/>
                <a:cs typeface="Arial" panose="020B0604020202020204" pitchFamily="34" charset="0"/>
              </a:rPr>
              <a:t>belangrijke</a:t>
            </a:r>
            <a:r>
              <a:rPr lang="en-US" sz="1600" b="1" dirty="0" smtClean="0">
                <a:solidFill>
                  <a:srgbClr val="7030A0"/>
                </a:solidFill>
                <a:latin typeface="Bahnschrift SemiLight Condensed" panose="020B0502040204020203" pitchFamily="34" charset="0"/>
                <a:cs typeface="Arial" panose="020B0604020202020204" pitchFamily="34" charset="0"/>
              </a:rPr>
              <a:t> </a:t>
            </a:r>
            <a:r>
              <a:rPr lang="en-US" sz="1600" b="1" dirty="0" err="1" smtClean="0">
                <a:solidFill>
                  <a:srgbClr val="7030A0"/>
                </a:solidFill>
                <a:latin typeface="Bahnschrift SemiLight Condensed" panose="020B0502040204020203" pitchFamily="34" charset="0"/>
                <a:cs typeface="Arial" panose="020B0604020202020204" pitchFamily="34" charset="0"/>
              </a:rPr>
              <a:t>uitkomsten</a:t>
            </a:r>
            <a:r>
              <a:rPr lang="en-US" sz="1600" b="1" dirty="0" smtClean="0">
                <a:solidFill>
                  <a:srgbClr val="7030A0"/>
                </a:solidFill>
                <a:latin typeface="Bahnschrift SemiLight Condensed" panose="020B0502040204020203" pitchFamily="34" charset="0"/>
                <a:cs typeface="Arial" panose="020B0604020202020204" pitchFamily="34" charset="0"/>
              </a:rPr>
              <a:t>? </a:t>
            </a:r>
            <a:endParaRPr lang="nl-NL" sz="2800" b="1" dirty="0">
              <a:solidFill>
                <a:srgbClr val="7030A0"/>
              </a:solidFill>
              <a:latin typeface="Bahnschrift SemiLight Condensed" panose="020B0502040204020203" pitchFamily="34" charset="0"/>
              <a:cs typeface="Arial" panose="020B0604020202020204" pitchFamily="34" charset="0"/>
            </a:endParaRPr>
          </a:p>
        </p:txBody>
      </p:sp>
      <p:sp>
        <p:nvSpPr>
          <p:cNvPr id="12" name="TextBox 11"/>
          <p:cNvSpPr txBox="1"/>
          <p:nvPr/>
        </p:nvSpPr>
        <p:spPr>
          <a:xfrm>
            <a:off x="2775807" y="1024151"/>
            <a:ext cx="1497624" cy="1323439"/>
          </a:xfrm>
          <a:prstGeom prst="rect">
            <a:avLst/>
          </a:prstGeom>
          <a:solidFill>
            <a:schemeClr val="bg1"/>
          </a:solidFill>
        </p:spPr>
        <p:txBody>
          <a:bodyPr wrap="square" lIns="36000" rIns="36000" rtlCol="0">
            <a:spAutoFit/>
          </a:bodyPr>
          <a:lstStyle/>
          <a:p>
            <a:pPr algn="r"/>
            <a:endParaRPr lang="en-US" sz="1600" b="1" dirty="0" smtClean="0">
              <a:solidFill>
                <a:srgbClr val="F05A28"/>
              </a:solidFill>
              <a:latin typeface="Bahnschrift SemiLight Condensed" panose="020B0502040204020203" pitchFamily="34" charset="0"/>
              <a:cs typeface="Arial" panose="020B0604020202020204" pitchFamily="34" charset="0"/>
            </a:endParaRPr>
          </a:p>
          <a:p>
            <a:pPr algn="r"/>
            <a:r>
              <a:rPr lang="en-US" sz="1600" b="1" dirty="0" err="1" smtClean="0">
                <a:solidFill>
                  <a:srgbClr val="F05A28"/>
                </a:solidFill>
                <a:latin typeface="Bahnschrift SemiLight Condensed" panose="020B0502040204020203" pitchFamily="34" charset="0"/>
                <a:cs typeface="Arial" panose="020B0604020202020204" pitchFamily="34" charset="0"/>
              </a:rPr>
              <a:t>Bereikt</a:t>
            </a:r>
            <a:r>
              <a:rPr lang="en-US" sz="1600" b="1" dirty="0" smtClean="0">
                <a:solidFill>
                  <a:srgbClr val="F05A28"/>
                </a:solidFill>
                <a:latin typeface="Bahnschrift SemiLight Condensed" panose="020B0502040204020203" pitchFamily="34" charset="0"/>
                <a:cs typeface="Arial" panose="020B0604020202020204" pitchFamily="34" charset="0"/>
              </a:rPr>
              <a:t> de </a:t>
            </a:r>
            <a:r>
              <a:rPr lang="en-US" sz="1600" b="1" dirty="0" err="1" smtClean="0">
                <a:solidFill>
                  <a:srgbClr val="F05A28"/>
                </a:solidFill>
                <a:latin typeface="Bahnschrift SemiLight Condensed" panose="020B0502040204020203" pitchFamily="34" charset="0"/>
                <a:cs typeface="Arial" panose="020B0604020202020204" pitchFamily="34" charset="0"/>
              </a:rPr>
              <a:t>interventie</a:t>
            </a:r>
            <a:r>
              <a:rPr lang="en-US" sz="1600" b="1" dirty="0" smtClean="0">
                <a:solidFill>
                  <a:srgbClr val="F05A28"/>
                </a:solidFill>
                <a:latin typeface="Bahnschrift SemiLight Condensed" panose="020B0502040204020203" pitchFamily="34" charset="0"/>
                <a:cs typeface="Arial" panose="020B0604020202020204" pitchFamily="34" charset="0"/>
              </a:rPr>
              <a:t> de </a:t>
            </a:r>
            <a:r>
              <a:rPr lang="en-US" sz="1600" b="1" dirty="0" err="1" smtClean="0">
                <a:solidFill>
                  <a:srgbClr val="F05A28"/>
                </a:solidFill>
                <a:latin typeface="Bahnschrift SemiLight Condensed" panose="020B0502040204020203" pitchFamily="34" charset="0"/>
                <a:cs typeface="Arial" panose="020B0604020202020204" pitchFamily="34" charset="0"/>
              </a:rPr>
              <a:t>beoogde</a:t>
            </a:r>
            <a:r>
              <a:rPr lang="en-US" sz="1600" b="1" dirty="0" smtClean="0">
                <a:solidFill>
                  <a:srgbClr val="F05A28"/>
                </a:solidFill>
                <a:latin typeface="Bahnschrift SemiLight Condensed" panose="020B0502040204020203" pitchFamily="34" charset="0"/>
                <a:cs typeface="Arial" panose="020B0604020202020204" pitchFamily="34" charset="0"/>
              </a:rPr>
              <a:t> </a:t>
            </a:r>
            <a:r>
              <a:rPr lang="en-US" sz="1600" b="1" dirty="0" err="1" smtClean="0">
                <a:solidFill>
                  <a:srgbClr val="F05A28"/>
                </a:solidFill>
                <a:latin typeface="Bahnschrift SemiLight Condensed" panose="020B0502040204020203" pitchFamily="34" charset="0"/>
                <a:cs typeface="Arial" panose="020B0604020202020204" pitchFamily="34" charset="0"/>
              </a:rPr>
              <a:t>doelen</a:t>
            </a:r>
            <a:r>
              <a:rPr lang="en-US" sz="1600" b="1" dirty="0" smtClean="0">
                <a:solidFill>
                  <a:srgbClr val="F05A28"/>
                </a:solidFill>
                <a:latin typeface="Bahnschrift SemiLight Condensed" panose="020B0502040204020203" pitchFamily="34" charset="0"/>
                <a:cs typeface="Arial" panose="020B0604020202020204" pitchFamily="34" charset="0"/>
              </a:rPr>
              <a:t>? </a:t>
            </a:r>
          </a:p>
          <a:p>
            <a:pPr algn="r"/>
            <a:r>
              <a:rPr lang="en-US" sz="1600" b="1" dirty="0" smtClean="0">
                <a:solidFill>
                  <a:srgbClr val="F05A28"/>
                </a:solidFill>
                <a:latin typeface="Bahnschrift SemiLight Condensed" panose="020B0502040204020203" pitchFamily="34" charset="0"/>
                <a:cs typeface="Arial" panose="020B0604020202020204" pitchFamily="34" charset="0"/>
              </a:rPr>
              <a:t> </a:t>
            </a:r>
            <a:endParaRPr lang="nl-NL" sz="2800" b="1" dirty="0">
              <a:solidFill>
                <a:srgbClr val="F05A28"/>
              </a:solidFill>
              <a:latin typeface="Bahnschrift SemiLight Condensed" panose="020B0502040204020203" pitchFamily="34" charset="0"/>
              <a:cs typeface="Arial" panose="020B0604020202020204" pitchFamily="34" charset="0"/>
            </a:endParaRPr>
          </a:p>
        </p:txBody>
      </p:sp>
      <p:sp>
        <p:nvSpPr>
          <p:cNvPr id="13" name="TextBox 12"/>
          <p:cNvSpPr txBox="1"/>
          <p:nvPr/>
        </p:nvSpPr>
        <p:spPr>
          <a:xfrm>
            <a:off x="8190079" y="802313"/>
            <a:ext cx="1497624" cy="1569660"/>
          </a:xfrm>
          <a:prstGeom prst="rect">
            <a:avLst/>
          </a:prstGeom>
          <a:solidFill>
            <a:schemeClr val="bg1"/>
          </a:solidFill>
        </p:spPr>
        <p:txBody>
          <a:bodyPr wrap="square" lIns="36000" rIns="36000" rtlCol="0">
            <a:spAutoFit/>
          </a:bodyPr>
          <a:lstStyle/>
          <a:p>
            <a:endParaRPr lang="en-US" sz="1600" b="1" dirty="0" smtClean="0">
              <a:solidFill>
                <a:schemeClr val="accent1">
                  <a:lumMod val="75000"/>
                </a:schemeClr>
              </a:solidFill>
              <a:latin typeface="Bahnschrift SemiLight Condensed" panose="020B0502040204020203" pitchFamily="34" charset="0"/>
              <a:cs typeface="Arial" panose="020B0604020202020204" pitchFamily="34" charset="0"/>
            </a:endParaRPr>
          </a:p>
          <a:p>
            <a:endParaRPr lang="en-US" sz="1600" b="1" dirty="0" smtClean="0">
              <a:solidFill>
                <a:schemeClr val="accent1">
                  <a:lumMod val="75000"/>
                </a:schemeClr>
              </a:solidFill>
              <a:latin typeface="Bahnschrift SemiLight Condensed" panose="020B0502040204020203" pitchFamily="34" charset="0"/>
              <a:cs typeface="Arial" panose="020B0604020202020204" pitchFamily="34" charset="0"/>
            </a:endParaRPr>
          </a:p>
          <a:p>
            <a:r>
              <a:rPr lang="en-US" sz="1600" b="1" dirty="0" smtClean="0">
                <a:solidFill>
                  <a:schemeClr val="accent1">
                    <a:lumMod val="75000"/>
                  </a:schemeClr>
                </a:solidFill>
                <a:latin typeface="Bahnschrift SemiLight Condensed" panose="020B0502040204020203" pitchFamily="34" charset="0"/>
                <a:cs typeface="Arial" panose="020B0604020202020204" pitchFamily="34" charset="0"/>
              </a:rPr>
              <a:t>Hoe past de </a:t>
            </a:r>
            <a:r>
              <a:rPr lang="en-US" sz="1600" b="1" dirty="0" err="1" smtClean="0">
                <a:solidFill>
                  <a:schemeClr val="accent1">
                    <a:lumMod val="75000"/>
                  </a:schemeClr>
                </a:solidFill>
                <a:latin typeface="Bahnschrift SemiLight Condensed" panose="020B0502040204020203" pitchFamily="34" charset="0"/>
                <a:cs typeface="Arial" panose="020B0604020202020204" pitchFamily="34" charset="0"/>
              </a:rPr>
              <a:t>interventie</a:t>
            </a:r>
            <a:r>
              <a:rPr lang="en-US" sz="1600" b="1" dirty="0" smtClean="0">
                <a:solidFill>
                  <a:schemeClr val="accent1">
                    <a:lumMod val="75000"/>
                  </a:schemeClr>
                </a:solidFill>
                <a:latin typeface="Bahnschrift SemiLight Condensed" panose="020B0502040204020203" pitchFamily="34" charset="0"/>
                <a:cs typeface="Arial" panose="020B0604020202020204" pitchFamily="34" charset="0"/>
              </a:rPr>
              <a:t> in het </a:t>
            </a:r>
            <a:r>
              <a:rPr lang="en-US" sz="1600" b="1" dirty="0" err="1" smtClean="0">
                <a:solidFill>
                  <a:schemeClr val="accent1">
                    <a:lumMod val="75000"/>
                  </a:schemeClr>
                </a:solidFill>
                <a:latin typeface="Bahnschrift SemiLight Condensed" panose="020B0502040204020203" pitchFamily="34" charset="0"/>
                <a:cs typeface="Arial" panose="020B0604020202020204" pitchFamily="34" charset="0"/>
              </a:rPr>
              <a:t>grotere</a:t>
            </a:r>
            <a:r>
              <a:rPr lang="en-US" sz="1600" b="1" dirty="0" smtClean="0">
                <a:solidFill>
                  <a:schemeClr val="accent1">
                    <a:lumMod val="75000"/>
                  </a:schemeClr>
                </a:solidFill>
                <a:latin typeface="Bahnschrift SemiLight Condensed" panose="020B0502040204020203" pitchFamily="34" charset="0"/>
                <a:cs typeface="Arial" panose="020B0604020202020204" pitchFamily="34" charset="0"/>
              </a:rPr>
              <a:t> </a:t>
            </a:r>
            <a:r>
              <a:rPr lang="en-US" sz="1600" b="1" dirty="0" err="1" smtClean="0">
                <a:solidFill>
                  <a:schemeClr val="accent1">
                    <a:lumMod val="75000"/>
                  </a:schemeClr>
                </a:solidFill>
                <a:latin typeface="Bahnschrift SemiLight Condensed" panose="020B0502040204020203" pitchFamily="34" charset="0"/>
                <a:cs typeface="Arial" panose="020B0604020202020204" pitchFamily="34" charset="0"/>
              </a:rPr>
              <a:t>geheel</a:t>
            </a:r>
            <a:r>
              <a:rPr lang="en-US" sz="1600" b="1" dirty="0" smtClean="0">
                <a:solidFill>
                  <a:schemeClr val="accent1">
                    <a:lumMod val="75000"/>
                  </a:schemeClr>
                </a:solidFill>
                <a:latin typeface="Bahnschrift SemiLight Condensed" panose="020B0502040204020203" pitchFamily="34" charset="0"/>
                <a:cs typeface="Arial" panose="020B0604020202020204" pitchFamily="34" charset="0"/>
              </a:rPr>
              <a:t>?</a:t>
            </a:r>
          </a:p>
          <a:p>
            <a:r>
              <a:rPr lang="en-US" sz="1600" b="1" dirty="0" smtClean="0">
                <a:solidFill>
                  <a:schemeClr val="accent1">
                    <a:lumMod val="75000"/>
                  </a:schemeClr>
                </a:solidFill>
                <a:latin typeface="Bahnschrift SemiLight Condensed" panose="020B0502040204020203" pitchFamily="34" charset="0"/>
                <a:cs typeface="Arial" panose="020B0604020202020204" pitchFamily="34" charset="0"/>
              </a:rPr>
              <a:t> </a:t>
            </a:r>
            <a:endParaRPr lang="nl-NL" sz="2800" b="1" dirty="0">
              <a:solidFill>
                <a:schemeClr val="accent1">
                  <a:lumMod val="75000"/>
                </a:schemeClr>
              </a:solidFill>
              <a:latin typeface="Bahnschrift SemiLight Condensed" panose="020B0502040204020203" pitchFamily="34" charset="0"/>
              <a:cs typeface="Arial" panose="020B0604020202020204" pitchFamily="34" charset="0"/>
            </a:endParaRPr>
          </a:p>
        </p:txBody>
      </p:sp>
      <p:sp>
        <p:nvSpPr>
          <p:cNvPr id="20" name="TextBox 19"/>
          <p:cNvSpPr txBox="1"/>
          <p:nvPr/>
        </p:nvSpPr>
        <p:spPr>
          <a:xfrm>
            <a:off x="9205837" y="2656801"/>
            <a:ext cx="1497624" cy="1569660"/>
          </a:xfrm>
          <a:prstGeom prst="rect">
            <a:avLst/>
          </a:prstGeom>
          <a:solidFill>
            <a:schemeClr val="bg1"/>
          </a:solidFill>
        </p:spPr>
        <p:txBody>
          <a:bodyPr wrap="square" lIns="36000" rIns="36000" rtlCol="0">
            <a:spAutoFit/>
          </a:bodyPr>
          <a:lstStyle/>
          <a:p>
            <a:endParaRPr lang="en-US" sz="1600" b="1" dirty="0" smtClean="0">
              <a:solidFill>
                <a:srgbClr val="E6AC08"/>
              </a:solidFill>
              <a:latin typeface="Bahnschrift SemiLight Condensed" panose="020B0502040204020203" pitchFamily="34" charset="0"/>
              <a:cs typeface="Arial" panose="020B0604020202020204" pitchFamily="34" charset="0"/>
            </a:endParaRPr>
          </a:p>
          <a:p>
            <a:r>
              <a:rPr lang="en-US" sz="1600" b="1" dirty="0" err="1" smtClean="0">
                <a:solidFill>
                  <a:srgbClr val="E6AC08"/>
                </a:solidFill>
                <a:latin typeface="Bahnschrift SemiLight Condensed" panose="020B0502040204020203" pitchFamily="34" charset="0"/>
                <a:cs typeface="Arial" panose="020B0604020202020204" pitchFamily="34" charset="0"/>
              </a:rPr>
              <a:t>Blijven</a:t>
            </a:r>
            <a:r>
              <a:rPr lang="en-US" sz="1600" b="1" dirty="0" smtClean="0">
                <a:solidFill>
                  <a:srgbClr val="E6AC08"/>
                </a:solidFill>
                <a:latin typeface="Bahnschrift SemiLight Condensed" panose="020B0502040204020203" pitchFamily="34" charset="0"/>
                <a:cs typeface="Arial" panose="020B0604020202020204" pitchFamily="34" charset="0"/>
              </a:rPr>
              <a:t> de </a:t>
            </a:r>
            <a:r>
              <a:rPr lang="en-US" sz="1600" b="1" dirty="0" err="1" smtClean="0">
                <a:solidFill>
                  <a:srgbClr val="E6AC08"/>
                </a:solidFill>
                <a:latin typeface="Bahnschrift SemiLight Condensed" panose="020B0502040204020203" pitchFamily="34" charset="0"/>
                <a:cs typeface="Arial" panose="020B0604020202020204" pitchFamily="34" charset="0"/>
              </a:rPr>
              <a:t>netto</a:t>
            </a:r>
            <a:r>
              <a:rPr lang="en-US" sz="1600" b="1" dirty="0" smtClean="0">
                <a:solidFill>
                  <a:srgbClr val="E6AC08"/>
                </a:solidFill>
                <a:latin typeface="Bahnschrift SemiLight Condensed" panose="020B0502040204020203" pitchFamily="34" charset="0"/>
                <a:cs typeface="Arial" panose="020B0604020202020204" pitchFamily="34" charset="0"/>
              </a:rPr>
              <a:t> </a:t>
            </a:r>
            <a:r>
              <a:rPr lang="en-US" sz="1600" b="1" dirty="0" err="1" smtClean="0">
                <a:solidFill>
                  <a:srgbClr val="E6AC08"/>
                </a:solidFill>
                <a:latin typeface="Bahnschrift SemiLight Condensed" panose="020B0502040204020203" pitchFamily="34" charset="0"/>
                <a:cs typeface="Arial" panose="020B0604020202020204" pitchFamily="34" charset="0"/>
              </a:rPr>
              <a:t>resultaten</a:t>
            </a:r>
            <a:r>
              <a:rPr lang="en-US" sz="1600" b="1" dirty="0" smtClean="0">
                <a:solidFill>
                  <a:srgbClr val="E6AC08"/>
                </a:solidFill>
                <a:latin typeface="Bahnschrift SemiLight Condensed" panose="020B0502040204020203" pitchFamily="34" charset="0"/>
                <a:cs typeface="Arial" panose="020B0604020202020204" pitchFamily="34" charset="0"/>
              </a:rPr>
              <a:t> op de </a:t>
            </a:r>
            <a:r>
              <a:rPr lang="en-US" sz="1600" b="1" dirty="0" err="1" smtClean="0">
                <a:solidFill>
                  <a:srgbClr val="E6AC08"/>
                </a:solidFill>
                <a:latin typeface="Bahnschrift SemiLight Condensed" panose="020B0502040204020203" pitchFamily="34" charset="0"/>
                <a:cs typeface="Arial" panose="020B0604020202020204" pitchFamily="34" charset="0"/>
              </a:rPr>
              <a:t>langere</a:t>
            </a:r>
            <a:r>
              <a:rPr lang="en-US" sz="1600" b="1" dirty="0" smtClean="0">
                <a:solidFill>
                  <a:srgbClr val="E6AC08"/>
                </a:solidFill>
                <a:latin typeface="Bahnschrift SemiLight Condensed" panose="020B0502040204020203" pitchFamily="34" charset="0"/>
                <a:cs typeface="Arial" panose="020B0604020202020204" pitchFamily="34" charset="0"/>
              </a:rPr>
              <a:t> </a:t>
            </a:r>
            <a:r>
              <a:rPr lang="en-US" sz="1600" b="1" dirty="0" err="1" smtClean="0">
                <a:solidFill>
                  <a:srgbClr val="E6AC08"/>
                </a:solidFill>
                <a:latin typeface="Bahnschrift SemiLight Condensed" panose="020B0502040204020203" pitchFamily="34" charset="0"/>
                <a:cs typeface="Arial" panose="020B0604020202020204" pitchFamily="34" charset="0"/>
              </a:rPr>
              <a:t>duur</a:t>
            </a:r>
            <a:r>
              <a:rPr lang="en-US" sz="1600" b="1" dirty="0" smtClean="0">
                <a:solidFill>
                  <a:srgbClr val="E6AC08"/>
                </a:solidFill>
                <a:latin typeface="Bahnschrift SemiLight Condensed" panose="020B0502040204020203" pitchFamily="34" charset="0"/>
                <a:cs typeface="Arial" panose="020B0604020202020204" pitchFamily="34" charset="0"/>
              </a:rPr>
              <a:t> </a:t>
            </a:r>
            <a:r>
              <a:rPr lang="en-US" sz="1600" b="1" dirty="0" err="1" smtClean="0">
                <a:solidFill>
                  <a:srgbClr val="E6AC08"/>
                </a:solidFill>
                <a:latin typeface="Bahnschrift SemiLight Condensed" panose="020B0502040204020203" pitchFamily="34" charset="0"/>
                <a:cs typeface="Arial" panose="020B0604020202020204" pitchFamily="34" charset="0"/>
              </a:rPr>
              <a:t>overeind</a:t>
            </a:r>
            <a:r>
              <a:rPr lang="en-US" sz="1600" b="1" dirty="0" smtClean="0">
                <a:solidFill>
                  <a:srgbClr val="E6AC08"/>
                </a:solidFill>
                <a:latin typeface="Bahnschrift SemiLight Condensed" panose="020B0502040204020203" pitchFamily="34" charset="0"/>
                <a:cs typeface="Arial" panose="020B0604020202020204" pitchFamily="34" charset="0"/>
              </a:rPr>
              <a:t>?</a:t>
            </a:r>
          </a:p>
          <a:p>
            <a:r>
              <a:rPr lang="en-US" sz="1600" b="1" dirty="0" smtClean="0">
                <a:solidFill>
                  <a:srgbClr val="E6AC08"/>
                </a:solidFill>
                <a:latin typeface="Bahnschrift SemiLight Condensed" panose="020B0502040204020203" pitchFamily="34" charset="0"/>
                <a:cs typeface="Arial" panose="020B0604020202020204" pitchFamily="34" charset="0"/>
              </a:rPr>
              <a:t> </a:t>
            </a:r>
            <a:endParaRPr lang="nl-NL" sz="2800" b="1" dirty="0">
              <a:solidFill>
                <a:srgbClr val="E6AC08"/>
              </a:solidFill>
              <a:latin typeface="Bahnschrift SemiLight Condensed" panose="020B0502040204020203" pitchFamily="34" charset="0"/>
              <a:cs typeface="Arial" panose="020B0604020202020204" pitchFamily="34" charset="0"/>
            </a:endParaRPr>
          </a:p>
        </p:txBody>
      </p:sp>
      <p:sp>
        <p:nvSpPr>
          <p:cNvPr id="21" name="TextBox 20"/>
          <p:cNvSpPr txBox="1"/>
          <p:nvPr/>
        </p:nvSpPr>
        <p:spPr>
          <a:xfrm>
            <a:off x="8161900" y="4630493"/>
            <a:ext cx="1099906" cy="1323439"/>
          </a:xfrm>
          <a:prstGeom prst="rect">
            <a:avLst/>
          </a:prstGeom>
          <a:solidFill>
            <a:schemeClr val="bg1"/>
          </a:solidFill>
        </p:spPr>
        <p:txBody>
          <a:bodyPr wrap="square" lIns="36000" rIns="36000" rtlCol="0">
            <a:spAutoFit/>
          </a:bodyPr>
          <a:lstStyle/>
          <a:p>
            <a:r>
              <a:rPr lang="en-US" sz="1600" b="1" dirty="0" smtClean="0">
                <a:solidFill>
                  <a:schemeClr val="tx1">
                    <a:lumMod val="75000"/>
                    <a:lumOff val="25000"/>
                  </a:schemeClr>
                </a:solidFill>
                <a:latin typeface="Bahnschrift SemiLight Condensed" panose="020B0502040204020203" pitchFamily="34" charset="0"/>
                <a:cs typeface="Arial" panose="020B0604020202020204" pitchFamily="34" charset="0"/>
              </a:rPr>
              <a:t>Hoe </a:t>
            </a:r>
            <a:r>
              <a:rPr lang="en-US" sz="1600" b="1" dirty="0" err="1" smtClean="0">
                <a:solidFill>
                  <a:schemeClr val="tx1">
                    <a:lumMod val="75000"/>
                    <a:lumOff val="25000"/>
                  </a:schemeClr>
                </a:solidFill>
                <a:latin typeface="Bahnschrift SemiLight Condensed" panose="020B0502040204020203" pitchFamily="34" charset="0"/>
                <a:cs typeface="Arial" panose="020B0604020202020204" pitchFamily="34" charset="0"/>
              </a:rPr>
              <a:t>doelmatig</a:t>
            </a:r>
            <a:r>
              <a:rPr lang="en-US" sz="1600" b="1" dirty="0" smtClean="0">
                <a:solidFill>
                  <a:schemeClr val="tx1">
                    <a:lumMod val="75000"/>
                    <a:lumOff val="25000"/>
                  </a:schemeClr>
                </a:solidFill>
                <a:latin typeface="Bahnschrift SemiLight Condensed" panose="020B0502040204020203" pitchFamily="34" charset="0"/>
                <a:cs typeface="Arial" panose="020B0604020202020204" pitchFamily="34" charset="0"/>
              </a:rPr>
              <a:t> </a:t>
            </a:r>
            <a:r>
              <a:rPr lang="en-US" sz="1600" b="1" dirty="0" err="1" smtClean="0">
                <a:solidFill>
                  <a:schemeClr val="tx1">
                    <a:lumMod val="75000"/>
                    <a:lumOff val="25000"/>
                  </a:schemeClr>
                </a:solidFill>
                <a:latin typeface="Bahnschrift SemiLight Condensed" panose="020B0502040204020203" pitchFamily="34" charset="0"/>
                <a:cs typeface="Arial" panose="020B0604020202020204" pitchFamily="34" charset="0"/>
              </a:rPr>
              <a:t>zijn</a:t>
            </a:r>
            <a:r>
              <a:rPr lang="en-US" sz="1600" b="1" dirty="0" smtClean="0">
                <a:solidFill>
                  <a:schemeClr val="tx1">
                    <a:lumMod val="75000"/>
                    <a:lumOff val="25000"/>
                  </a:schemeClr>
                </a:solidFill>
                <a:latin typeface="Bahnschrift SemiLight Condensed" panose="020B0502040204020203" pitchFamily="34" charset="0"/>
                <a:cs typeface="Arial" panose="020B0604020202020204" pitchFamily="34" charset="0"/>
              </a:rPr>
              <a:t> de </a:t>
            </a:r>
            <a:r>
              <a:rPr lang="en-US" sz="1600" b="1" dirty="0" err="1" smtClean="0">
                <a:solidFill>
                  <a:schemeClr val="tx1">
                    <a:lumMod val="75000"/>
                    <a:lumOff val="25000"/>
                  </a:schemeClr>
                </a:solidFill>
                <a:latin typeface="Bahnschrift SemiLight Condensed" panose="020B0502040204020203" pitchFamily="34" charset="0"/>
                <a:cs typeface="Arial" panose="020B0604020202020204" pitchFamily="34" charset="0"/>
              </a:rPr>
              <a:t>middelen</a:t>
            </a:r>
            <a:r>
              <a:rPr lang="en-US" sz="1600" b="1" dirty="0" smtClean="0">
                <a:solidFill>
                  <a:schemeClr val="tx1">
                    <a:lumMod val="75000"/>
                    <a:lumOff val="25000"/>
                  </a:schemeClr>
                </a:solidFill>
                <a:latin typeface="Bahnschrift SemiLight Condensed" panose="020B0502040204020203" pitchFamily="34" charset="0"/>
                <a:cs typeface="Arial" panose="020B0604020202020204" pitchFamily="34" charset="0"/>
              </a:rPr>
              <a:t> </a:t>
            </a:r>
            <a:r>
              <a:rPr lang="en-US" sz="1600" b="1" dirty="0" err="1" smtClean="0">
                <a:solidFill>
                  <a:schemeClr val="tx1">
                    <a:lumMod val="75000"/>
                    <a:lumOff val="25000"/>
                  </a:schemeClr>
                </a:solidFill>
                <a:latin typeface="Bahnschrift SemiLight Condensed" panose="020B0502040204020203" pitchFamily="34" charset="0"/>
                <a:cs typeface="Arial" panose="020B0604020202020204" pitchFamily="34" charset="0"/>
              </a:rPr>
              <a:t>gebruikt</a:t>
            </a:r>
            <a:r>
              <a:rPr lang="en-US" sz="1600" b="1" dirty="0" smtClean="0">
                <a:solidFill>
                  <a:schemeClr val="tx1">
                    <a:lumMod val="75000"/>
                    <a:lumOff val="25000"/>
                  </a:schemeClr>
                </a:solidFill>
                <a:latin typeface="Bahnschrift SemiLight Condensed" panose="020B0502040204020203" pitchFamily="34" charset="0"/>
                <a:cs typeface="Arial" panose="020B0604020202020204" pitchFamily="34" charset="0"/>
              </a:rPr>
              <a:t>? </a:t>
            </a:r>
          </a:p>
          <a:p>
            <a:r>
              <a:rPr lang="en-US" sz="1600" b="1" dirty="0" smtClean="0">
                <a:solidFill>
                  <a:schemeClr val="tx1">
                    <a:lumMod val="75000"/>
                    <a:lumOff val="25000"/>
                  </a:schemeClr>
                </a:solidFill>
                <a:latin typeface="Bahnschrift SemiLight Condensed" panose="020B0502040204020203" pitchFamily="34" charset="0"/>
                <a:cs typeface="Arial" panose="020B0604020202020204" pitchFamily="34" charset="0"/>
              </a:rPr>
              <a:t> </a:t>
            </a:r>
            <a:endParaRPr lang="nl-NL" sz="2800" b="1" dirty="0">
              <a:solidFill>
                <a:schemeClr val="tx1">
                  <a:lumMod val="75000"/>
                  <a:lumOff val="25000"/>
                </a:schemeClr>
              </a:solidFill>
              <a:latin typeface="Bahnschrift SemiLight Condensed" panose="020B0502040204020203" pitchFamily="34" charset="0"/>
              <a:cs typeface="Arial" panose="020B0604020202020204" pitchFamily="34" charset="0"/>
            </a:endParaRPr>
          </a:p>
        </p:txBody>
      </p:sp>
      <p:sp>
        <p:nvSpPr>
          <p:cNvPr id="23" name="TextBox 22"/>
          <p:cNvSpPr txBox="1"/>
          <p:nvPr/>
        </p:nvSpPr>
        <p:spPr>
          <a:xfrm>
            <a:off x="5169520" y="3014770"/>
            <a:ext cx="2170597" cy="954107"/>
          </a:xfrm>
          <a:prstGeom prst="rect">
            <a:avLst/>
          </a:prstGeom>
          <a:solidFill>
            <a:schemeClr val="bg1"/>
          </a:solidFill>
        </p:spPr>
        <p:txBody>
          <a:bodyPr wrap="square" lIns="36000" rIns="36000" rtlCol="0">
            <a:spAutoFit/>
          </a:bodyPr>
          <a:lstStyle/>
          <a:p>
            <a:pPr algn="ctr"/>
            <a:r>
              <a:rPr lang="en-US" sz="2800" b="1" dirty="0" smtClean="0">
                <a:solidFill>
                  <a:schemeClr val="tx1">
                    <a:lumMod val="85000"/>
                    <a:lumOff val="15000"/>
                  </a:schemeClr>
                </a:solidFill>
                <a:latin typeface="Arial" panose="020B0604020202020204" pitchFamily="34" charset="0"/>
                <a:cs typeface="Arial" panose="020B0604020202020204" pitchFamily="34" charset="0"/>
              </a:rPr>
              <a:t>EVALUATIE CRITERIA </a:t>
            </a:r>
            <a:endParaRPr lang="nl-NL" sz="4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4" name="TextBox 23"/>
          <p:cNvSpPr txBox="1"/>
          <p:nvPr/>
        </p:nvSpPr>
        <p:spPr>
          <a:xfrm>
            <a:off x="2120874" y="2734099"/>
            <a:ext cx="1147437" cy="1323439"/>
          </a:xfrm>
          <a:prstGeom prst="rect">
            <a:avLst/>
          </a:prstGeom>
          <a:solidFill>
            <a:schemeClr val="bg1"/>
          </a:solidFill>
        </p:spPr>
        <p:txBody>
          <a:bodyPr wrap="square" lIns="36000" rIns="36000" rtlCol="0">
            <a:spAutoFit/>
          </a:bodyPr>
          <a:lstStyle/>
          <a:p>
            <a:pPr algn="r"/>
            <a:endParaRPr lang="en-US" sz="1600" b="1" dirty="0" smtClean="0">
              <a:solidFill>
                <a:schemeClr val="accent4">
                  <a:lumMod val="50000"/>
                </a:schemeClr>
              </a:solidFill>
              <a:latin typeface="Bahnschrift SemiLight Condensed" panose="020B0502040204020203" pitchFamily="34" charset="0"/>
              <a:cs typeface="Arial" panose="020B0604020202020204" pitchFamily="34" charset="0"/>
            </a:endParaRPr>
          </a:p>
          <a:p>
            <a:pPr algn="r"/>
            <a:r>
              <a:rPr lang="en-US" sz="1600" b="1" dirty="0" smtClean="0">
                <a:solidFill>
                  <a:schemeClr val="accent4">
                    <a:lumMod val="50000"/>
                  </a:schemeClr>
                </a:solidFill>
                <a:latin typeface="Bahnschrift SemiLight Condensed" panose="020B0502040204020203" pitchFamily="34" charset="0"/>
                <a:cs typeface="Arial" panose="020B0604020202020204" pitchFamily="34" charset="0"/>
              </a:rPr>
              <a:t>Welk </a:t>
            </a:r>
            <a:r>
              <a:rPr lang="en-US" sz="1600" b="1" dirty="0" err="1" smtClean="0">
                <a:solidFill>
                  <a:schemeClr val="accent4">
                    <a:lumMod val="50000"/>
                  </a:schemeClr>
                </a:solidFill>
                <a:latin typeface="Bahnschrift SemiLight Condensed" panose="020B0502040204020203" pitchFamily="34" charset="0"/>
                <a:cs typeface="Arial" panose="020B0604020202020204" pitchFamily="34" charset="0"/>
              </a:rPr>
              <a:t>verschil</a:t>
            </a:r>
            <a:r>
              <a:rPr lang="en-US" sz="1600" b="1" dirty="0" smtClean="0">
                <a:solidFill>
                  <a:schemeClr val="accent4">
                    <a:lumMod val="50000"/>
                  </a:schemeClr>
                </a:solidFill>
                <a:latin typeface="Bahnschrift SemiLight Condensed" panose="020B0502040204020203" pitchFamily="34" charset="0"/>
                <a:cs typeface="Arial" panose="020B0604020202020204" pitchFamily="34" charset="0"/>
              </a:rPr>
              <a:t> </a:t>
            </a:r>
            <a:r>
              <a:rPr lang="en-US" sz="1600" b="1" dirty="0" err="1" smtClean="0">
                <a:solidFill>
                  <a:schemeClr val="accent4">
                    <a:lumMod val="50000"/>
                  </a:schemeClr>
                </a:solidFill>
                <a:latin typeface="Bahnschrift SemiLight Condensed" panose="020B0502040204020203" pitchFamily="34" charset="0"/>
                <a:cs typeface="Arial" panose="020B0604020202020204" pitchFamily="34" charset="0"/>
              </a:rPr>
              <a:t>maakt</a:t>
            </a:r>
            <a:r>
              <a:rPr lang="en-US" sz="1600" b="1" dirty="0" smtClean="0">
                <a:solidFill>
                  <a:schemeClr val="accent4">
                    <a:lumMod val="50000"/>
                  </a:schemeClr>
                </a:solidFill>
                <a:latin typeface="Bahnschrift SemiLight Condensed" panose="020B0502040204020203" pitchFamily="34" charset="0"/>
                <a:cs typeface="Arial" panose="020B0604020202020204" pitchFamily="34" charset="0"/>
              </a:rPr>
              <a:t> de </a:t>
            </a:r>
            <a:r>
              <a:rPr lang="en-US" sz="1600" b="1" dirty="0" err="1" smtClean="0">
                <a:solidFill>
                  <a:schemeClr val="accent4">
                    <a:lumMod val="50000"/>
                  </a:schemeClr>
                </a:solidFill>
                <a:latin typeface="Bahnschrift SemiLight Condensed" panose="020B0502040204020203" pitchFamily="34" charset="0"/>
                <a:cs typeface="Arial" panose="020B0604020202020204" pitchFamily="34" charset="0"/>
              </a:rPr>
              <a:t>interventie</a:t>
            </a:r>
            <a:r>
              <a:rPr lang="en-US" sz="1600" b="1" dirty="0" smtClean="0">
                <a:solidFill>
                  <a:schemeClr val="accent4">
                    <a:lumMod val="50000"/>
                  </a:schemeClr>
                </a:solidFill>
                <a:latin typeface="Bahnschrift SemiLight Condensed" panose="020B0502040204020203" pitchFamily="34" charset="0"/>
                <a:cs typeface="Arial" panose="020B0604020202020204" pitchFamily="34" charset="0"/>
              </a:rPr>
              <a:t>?</a:t>
            </a:r>
          </a:p>
          <a:p>
            <a:pPr algn="r"/>
            <a:r>
              <a:rPr lang="en-US" sz="1600" b="1" dirty="0" smtClean="0">
                <a:solidFill>
                  <a:schemeClr val="accent4">
                    <a:lumMod val="50000"/>
                  </a:schemeClr>
                </a:solidFill>
                <a:latin typeface="Bahnschrift SemiLight Condensed" panose="020B0502040204020203" pitchFamily="34" charset="0"/>
                <a:cs typeface="Arial" panose="020B0604020202020204" pitchFamily="34" charset="0"/>
              </a:rPr>
              <a:t>  </a:t>
            </a:r>
            <a:endParaRPr lang="nl-NL" sz="2800" b="1" dirty="0">
              <a:solidFill>
                <a:schemeClr val="accent4">
                  <a:lumMod val="50000"/>
                </a:schemeClr>
              </a:solidFill>
              <a:latin typeface="Bahnschrift SemiLight Condensed" panose="020B0502040204020203" pitchFamily="34" charset="0"/>
              <a:cs typeface="Arial" panose="020B0604020202020204" pitchFamily="34" charset="0"/>
            </a:endParaRPr>
          </a:p>
        </p:txBody>
      </p:sp>
      <p:sp>
        <p:nvSpPr>
          <p:cNvPr id="22" name="Rectangle 21"/>
          <p:cNvSpPr/>
          <p:nvPr/>
        </p:nvSpPr>
        <p:spPr>
          <a:xfrm>
            <a:off x="2470918" y="4473413"/>
            <a:ext cx="1757346" cy="1200329"/>
          </a:xfrm>
          <a:prstGeom prst="rect">
            <a:avLst/>
          </a:prstGeom>
          <a:solidFill>
            <a:srgbClr val="FFFFFF"/>
          </a:solidFill>
        </p:spPr>
        <p:txBody>
          <a:bodyPr wrap="square">
            <a:spAutoFit/>
          </a:bodyPr>
          <a:lstStyle/>
          <a:p>
            <a:endParaRPr lang="en-US" sz="2400" b="1" dirty="0" smtClean="0">
              <a:solidFill>
                <a:srgbClr val="54336F"/>
              </a:solidFill>
              <a:latin typeface="Calibri" panose="020F0502020204030204" pitchFamily="34" charset="0"/>
              <a:cs typeface="Calibri" panose="020F0502020204030204" pitchFamily="34" charset="0"/>
            </a:endParaRPr>
          </a:p>
          <a:p>
            <a:r>
              <a:rPr lang="en-US" sz="2400" b="1" dirty="0" smtClean="0">
                <a:solidFill>
                  <a:srgbClr val="54336F"/>
                </a:solidFill>
                <a:latin typeface="Calibri" panose="020F0502020204030204" pitchFamily="34" charset="0"/>
                <a:cs typeface="Calibri" panose="020F0502020204030204" pitchFamily="34" charset="0"/>
              </a:rPr>
              <a:t>RELEVANTIE</a:t>
            </a:r>
          </a:p>
          <a:p>
            <a:endParaRPr lang="en-GB" sz="2400" b="1" dirty="0">
              <a:solidFill>
                <a:srgbClr val="54336F"/>
              </a:solidFill>
              <a:latin typeface="Calibri" panose="020F0502020204030204" pitchFamily="34" charset="0"/>
              <a:cs typeface="Calibri" panose="020F0502020204030204" pitchFamily="34" charset="0"/>
            </a:endParaRPr>
          </a:p>
        </p:txBody>
      </p:sp>
      <p:sp>
        <p:nvSpPr>
          <p:cNvPr id="26" name="Rectangle 25"/>
          <p:cNvSpPr/>
          <p:nvPr/>
        </p:nvSpPr>
        <p:spPr>
          <a:xfrm>
            <a:off x="2294209" y="1085704"/>
            <a:ext cx="1948441" cy="1200329"/>
          </a:xfrm>
          <a:prstGeom prst="rect">
            <a:avLst/>
          </a:prstGeom>
          <a:solidFill>
            <a:srgbClr val="FFFFFF"/>
          </a:solidFill>
        </p:spPr>
        <p:txBody>
          <a:bodyPr wrap="square">
            <a:spAutoFit/>
          </a:bodyPr>
          <a:lstStyle/>
          <a:p>
            <a:pPr algn="ctr"/>
            <a:endParaRPr lang="en-US" sz="2400" b="1" dirty="0" smtClean="0">
              <a:solidFill>
                <a:srgbClr val="CC3B0E"/>
              </a:solidFill>
              <a:latin typeface="Calibri" panose="020F0502020204030204" pitchFamily="34" charset="0"/>
              <a:cs typeface="Calibri" panose="020F0502020204030204" pitchFamily="34" charset="0"/>
            </a:endParaRPr>
          </a:p>
          <a:p>
            <a:pPr algn="ctr"/>
            <a:r>
              <a:rPr lang="en-US" sz="2400" b="1" dirty="0" smtClean="0">
                <a:solidFill>
                  <a:srgbClr val="CC3B0E"/>
                </a:solidFill>
                <a:latin typeface="Calibri" panose="020F0502020204030204" pitchFamily="34" charset="0"/>
                <a:cs typeface="Calibri" panose="020F0502020204030204" pitchFamily="34" charset="0"/>
              </a:rPr>
              <a:t>EFFECTIVITEIT</a:t>
            </a:r>
          </a:p>
          <a:p>
            <a:pPr algn="ctr"/>
            <a:endParaRPr lang="en-GB" sz="2400" b="1" dirty="0">
              <a:solidFill>
                <a:srgbClr val="CC3B0E"/>
              </a:solidFill>
              <a:latin typeface="Calibri" panose="020F0502020204030204" pitchFamily="34" charset="0"/>
              <a:cs typeface="Calibri" panose="020F0502020204030204" pitchFamily="34" charset="0"/>
            </a:endParaRPr>
          </a:p>
        </p:txBody>
      </p:sp>
      <p:sp>
        <p:nvSpPr>
          <p:cNvPr id="27" name="Rectangle 26"/>
          <p:cNvSpPr/>
          <p:nvPr/>
        </p:nvSpPr>
        <p:spPr>
          <a:xfrm>
            <a:off x="8190079" y="4610657"/>
            <a:ext cx="1681871" cy="1200329"/>
          </a:xfrm>
          <a:prstGeom prst="rect">
            <a:avLst/>
          </a:prstGeom>
          <a:solidFill>
            <a:srgbClr val="FFFFFF"/>
          </a:solidFill>
        </p:spPr>
        <p:txBody>
          <a:bodyPr wrap="none">
            <a:spAutoFit/>
          </a:bodyPr>
          <a:lstStyle/>
          <a:p>
            <a:pPr algn="ctr"/>
            <a:endParaRPr lang="en-US" sz="2400" b="1" dirty="0" smtClean="0">
              <a:solidFill>
                <a:schemeClr val="tx1">
                  <a:lumMod val="65000"/>
                  <a:lumOff val="35000"/>
                </a:schemeClr>
              </a:solidFill>
              <a:latin typeface="Calibri" panose="020F0502020204030204" pitchFamily="34" charset="0"/>
              <a:cs typeface="Calibri" panose="020F0502020204030204" pitchFamily="34" charset="0"/>
            </a:endParaRPr>
          </a:p>
          <a:p>
            <a:pPr algn="ctr"/>
            <a:r>
              <a:rPr lang="en-US" sz="2400" b="1" dirty="0" smtClean="0">
                <a:solidFill>
                  <a:schemeClr val="tx1">
                    <a:lumMod val="65000"/>
                    <a:lumOff val="35000"/>
                  </a:schemeClr>
                </a:solidFill>
                <a:latin typeface="Calibri" panose="020F0502020204030204" pitchFamily="34" charset="0"/>
                <a:cs typeface="Calibri" panose="020F0502020204030204" pitchFamily="34" charset="0"/>
              </a:rPr>
              <a:t>EFFICIENTIE</a:t>
            </a:r>
          </a:p>
          <a:p>
            <a:pPr algn="ctr"/>
            <a:endParaRPr lang="en-GB" sz="24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8" name="Rectangle 27"/>
          <p:cNvSpPr/>
          <p:nvPr/>
        </p:nvSpPr>
        <p:spPr>
          <a:xfrm>
            <a:off x="9216381" y="2923225"/>
            <a:ext cx="2359427" cy="1200329"/>
          </a:xfrm>
          <a:prstGeom prst="rect">
            <a:avLst/>
          </a:prstGeom>
          <a:solidFill>
            <a:srgbClr val="FFFFFF"/>
          </a:solidFill>
        </p:spPr>
        <p:txBody>
          <a:bodyPr wrap="none">
            <a:spAutoFit/>
          </a:bodyPr>
          <a:lstStyle/>
          <a:p>
            <a:pPr algn="ctr"/>
            <a:endParaRPr lang="en-US" sz="2400" b="1" dirty="0" smtClean="0">
              <a:solidFill>
                <a:srgbClr val="C8A700"/>
              </a:solidFill>
              <a:latin typeface="Calibri" panose="020F0502020204030204" pitchFamily="34" charset="0"/>
              <a:cs typeface="Calibri" panose="020F0502020204030204" pitchFamily="34" charset="0"/>
            </a:endParaRPr>
          </a:p>
          <a:p>
            <a:pPr algn="ctr"/>
            <a:r>
              <a:rPr lang="en-US" sz="2400" b="1" dirty="0" smtClean="0">
                <a:solidFill>
                  <a:srgbClr val="C8A700"/>
                </a:solidFill>
                <a:latin typeface="Calibri" panose="020F0502020204030204" pitchFamily="34" charset="0"/>
                <a:cs typeface="Calibri" panose="020F0502020204030204" pitchFamily="34" charset="0"/>
              </a:rPr>
              <a:t>DUURZAAMHEID</a:t>
            </a:r>
          </a:p>
          <a:p>
            <a:pPr algn="ctr"/>
            <a:endParaRPr lang="en-GB" sz="2400" b="1" dirty="0">
              <a:solidFill>
                <a:srgbClr val="C8A700"/>
              </a:solidFill>
              <a:latin typeface="Calibri" panose="020F0502020204030204" pitchFamily="34" charset="0"/>
              <a:cs typeface="Calibri" panose="020F0502020204030204" pitchFamily="34" charset="0"/>
            </a:endParaRPr>
          </a:p>
        </p:txBody>
      </p:sp>
      <p:sp>
        <p:nvSpPr>
          <p:cNvPr id="29" name="Rectangle 28"/>
          <p:cNvSpPr/>
          <p:nvPr/>
        </p:nvSpPr>
        <p:spPr>
          <a:xfrm>
            <a:off x="1858285" y="2841466"/>
            <a:ext cx="1384739" cy="1200329"/>
          </a:xfrm>
          <a:prstGeom prst="rect">
            <a:avLst/>
          </a:prstGeom>
          <a:solidFill>
            <a:srgbClr val="FFFFFF"/>
          </a:solidFill>
        </p:spPr>
        <p:txBody>
          <a:bodyPr wrap="none">
            <a:spAutoFit/>
          </a:bodyPr>
          <a:lstStyle/>
          <a:p>
            <a:pPr algn="ctr"/>
            <a:endParaRPr lang="en-US" sz="2400" b="1" dirty="0" smtClean="0">
              <a:solidFill>
                <a:schemeClr val="accent4">
                  <a:lumMod val="50000"/>
                </a:schemeClr>
              </a:solidFill>
              <a:latin typeface="Calibri" panose="020F0502020204030204" pitchFamily="34" charset="0"/>
              <a:cs typeface="Calibri" panose="020F0502020204030204" pitchFamily="34" charset="0"/>
            </a:endParaRPr>
          </a:p>
          <a:p>
            <a:pPr algn="ctr"/>
            <a:r>
              <a:rPr lang="en-US" sz="2400" b="1" dirty="0" smtClean="0">
                <a:solidFill>
                  <a:schemeClr val="accent4">
                    <a:lumMod val="50000"/>
                  </a:schemeClr>
                </a:solidFill>
                <a:latin typeface="Calibri" panose="020F0502020204030204" pitchFamily="34" charset="0"/>
                <a:cs typeface="Calibri" panose="020F0502020204030204" pitchFamily="34" charset="0"/>
              </a:rPr>
              <a:t>IMPACT   </a:t>
            </a:r>
          </a:p>
          <a:p>
            <a:pPr algn="ctr"/>
            <a:endParaRPr lang="en-GB" sz="2400" b="1" dirty="0">
              <a:solidFill>
                <a:schemeClr val="accent4">
                  <a:lumMod val="50000"/>
                </a:schemeClr>
              </a:solidFill>
              <a:latin typeface="Calibri" panose="020F0502020204030204" pitchFamily="34" charset="0"/>
              <a:cs typeface="Calibri" panose="020F0502020204030204" pitchFamily="34" charset="0"/>
            </a:endParaRPr>
          </a:p>
        </p:txBody>
      </p:sp>
      <p:sp>
        <p:nvSpPr>
          <p:cNvPr id="5" name="Flowchart: Preparation 4"/>
          <p:cNvSpPr/>
          <p:nvPr/>
        </p:nvSpPr>
        <p:spPr>
          <a:xfrm rot="1684790">
            <a:off x="6174553" y="761861"/>
            <a:ext cx="2186105" cy="1919851"/>
          </a:xfrm>
          <a:prstGeom prst="flowChartPreparati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Flowchart: Preparation 29"/>
          <p:cNvSpPr/>
          <p:nvPr/>
        </p:nvSpPr>
        <p:spPr>
          <a:xfrm rot="1684790">
            <a:off x="8112784" y="735760"/>
            <a:ext cx="2186105" cy="1919851"/>
          </a:xfrm>
          <a:prstGeom prst="flowChartPreparati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xtBox 5"/>
          <p:cNvSpPr txBox="1"/>
          <p:nvPr/>
        </p:nvSpPr>
        <p:spPr>
          <a:xfrm>
            <a:off x="454277" y="360350"/>
            <a:ext cx="1717137" cy="1015663"/>
          </a:xfrm>
          <a:prstGeom prst="rect">
            <a:avLst/>
          </a:prstGeom>
          <a:noFill/>
        </p:spPr>
        <p:txBody>
          <a:bodyPr wrap="none" rtlCol="0">
            <a:spAutoFit/>
          </a:bodyPr>
          <a:lstStyle/>
          <a:p>
            <a:r>
              <a:rPr lang="en-US" sz="6000" b="1" dirty="0" smtClean="0"/>
              <a:t>1991</a:t>
            </a:r>
            <a:endParaRPr lang="nl-NL" sz="6000" b="1" dirty="0"/>
          </a:p>
        </p:txBody>
      </p:sp>
    </p:spTree>
    <p:extLst>
      <p:ext uri="{BB962C8B-B14F-4D97-AF65-F5344CB8AC3E}">
        <p14:creationId xmlns:p14="http://schemas.microsoft.com/office/powerpoint/2010/main" val="365237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rgbClr val="C36017"/>
                </a:solidFill>
              </a:rPr>
              <a:t>Waarom</a:t>
            </a:r>
            <a:r>
              <a:rPr lang="en-GB" dirty="0" smtClean="0">
                <a:solidFill>
                  <a:srgbClr val="C36017"/>
                </a:solidFill>
              </a:rPr>
              <a:t> </a:t>
            </a:r>
            <a:r>
              <a:rPr lang="en-GB" dirty="0" err="1" smtClean="0">
                <a:solidFill>
                  <a:srgbClr val="C36017"/>
                </a:solidFill>
              </a:rPr>
              <a:t>zijn</a:t>
            </a:r>
            <a:r>
              <a:rPr lang="en-GB" dirty="0" smtClean="0">
                <a:solidFill>
                  <a:srgbClr val="C36017"/>
                </a:solidFill>
              </a:rPr>
              <a:t> de criteria </a:t>
            </a:r>
            <a:r>
              <a:rPr lang="en-GB" dirty="0" err="1" smtClean="0">
                <a:solidFill>
                  <a:srgbClr val="C36017"/>
                </a:solidFill>
              </a:rPr>
              <a:t>belangrijk</a:t>
            </a:r>
            <a:r>
              <a:rPr lang="en-GB" dirty="0" smtClean="0">
                <a:solidFill>
                  <a:srgbClr val="C36017"/>
                </a:solidFill>
              </a:rPr>
              <a:t>? </a:t>
            </a:r>
            <a:endParaRPr lang="en-GB" dirty="0">
              <a:solidFill>
                <a:srgbClr val="C36017"/>
              </a:solidFill>
            </a:endParaRPr>
          </a:p>
        </p:txBody>
      </p:sp>
      <p:sp>
        <p:nvSpPr>
          <p:cNvPr id="3" name="Content Placeholder 2"/>
          <p:cNvSpPr>
            <a:spLocks noGrp="1"/>
          </p:cNvSpPr>
          <p:nvPr>
            <p:ph sz="half" idx="1"/>
          </p:nvPr>
        </p:nvSpPr>
        <p:spPr>
          <a:xfrm>
            <a:off x="838200" y="2430049"/>
            <a:ext cx="10172178" cy="3746913"/>
          </a:xfrm>
        </p:spPr>
        <p:txBody>
          <a:bodyPr>
            <a:normAutofit/>
          </a:bodyPr>
          <a:lstStyle/>
          <a:p>
            <a:pPr marL="0" indent="0">
              <a:buNone/>
            </a:pPr>
            <a:r>
              <a:rPr lang="en-US" sz="4400" i="1" dirty="0"/>
              <a:t>“If they can get you </a:t>
            </a:r>
            <a:r>
              <a:rPr lang="en-US" sz="4400" b="1" i="1" dirty="0"/>
              <a:t>asking</a:t>
            </a:r>
            <a:r>
              <a:rPr lang="en-US" sz="4400" i="1" dirty="0"/>
              <a:t> the </a:t>
            </a:r>
            <a:r>
              <a:rPr lang="en-US" sz="4400" b="1" i="1" dirty="0"/>
              <a:t>wrong questions</a:t>
            </a:r>
            <a:r>
              <a:rPr lang="en-US" sz="4400" i="1" dirty="0"/>
              <a:t>, they don't have to worry about answers</a:t>
            </a:r>
            <a:r>
              <a:rPr lang="en-US" sz="4400" i="1" dirty="0" smtClean="0"/>
              <a:t>.”</a:t>
            </a:r>
            <a:r>
              <a:rPr lang="en-US" sz="4400" dirty="0" smtClean="0"/>
              <a:t/>
            </a:r>
            <a:br>
              <a:rPr lang="en-US" sz="4400" dirty="0" smtClean="0"/>
            </a:br>
            <a:endParaRPr lang="en-US" sz="4400" dirty="0" smtClean="0"/>
          </a:p>
          <a:p>
            <a:pPr marL="0" indent="0" algn="r">
              <a:buNone/>
            </a:pPr>
            <a:r>
              <a:rPr lang="en-US" sz="4400" dirty="0" smtClean="0"/>
              <a:t>- </a:t>
            </a:r>
            <a:r>
              <a:rPr lang="en-US" sz="4400" dirty="0"/>
              <a:t>T</a:t>
            </a:r>
            <a:r>
              <a:rPr lang="en-US" sz="4400" dirty="0" smtClean="0"/>
              <a:t>homas Pynchon</a:t>
            </a:r>
            <a:endParaRPr lang="en-US" sz="4400" dirty="0">
              <a:hlinkClick r:id="rId3"/>
            </a:endParaRPr>
          </a:p>
          <a:p>
            <a:endParaRPr lang="en-GB" sz="4400" dirty="0"/>
          </a:p>
        </p:txBody>
      </p:sp>
      <p:sp>
        <p:nvSpPr>
          <p:cNvPr id="4" name="TextBox 3"/>
          <p:cNvSpPr txBox="1"/>
          <p:nvPr/>
        </p:nvSpPr>
        <p:spPr>
          <a:xfrm>
            <a:off x="1014813" y="5653742"/>
            <a:ext cx="7071423" cy="523220"/>
          </a:xfrm>
          <a:prstGeom prst="rect">
            <a:avLst/>
          </a:prstGeom>
          <a:noFill/>
        </p:spPr>
        <p:txBody>
          <a:bodyPr wrap="none" rtlCol="0">
            <a:spAutoFit/>
          </a:bodyPr>
          <a:lstStyle/>
          <a:p>
            <a:r>
              <a:rPr lang="en-US" sz="2800" i="1" dirty="0" smtClean="0"/>
              <a:t>Applying Evaluation Criteria Thoughtfully (2021)</a:t>
            </a:r>
            <a:endParaRPr lang="nl-NL" sz="2800" i="1" dirty="0"/>
          </a:p>
        </p:txBody>
      </p:sp>
    </p:spTree>
    <p:extLst>
      <p:ext uri="{BB962C8B-B14F-4D97-AF65-F5344CB8AC3E}">
        <p14:creationId xmlns:p14="http://schemas.microsoft.com/office/powerpoint/2010/main" val="323598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63" y="1923455"/>
            <a:ext cx="7478551" cy="4307820"/>
          </a:xfrm>
          <a:prstGeom prst="rect">
            <a:avLst/>
          </a:prstGeom>
        </p:spPr>
      </p:pic>
      <p:sp>
        <p:nvSpPr>
          <p:cNvPr id="6" name="Title 1"/>
          <p:cNvSpPr>
            <a:spLocks noGrp="1"/>
          </p:cNvSpPr>
          <p:nvPr>
            <p:ph type="title"/>
          </p:nvPr>
        </p:nvSpPr>
        <p:spPr>
          <a:xfrm>
            <a:off x="657224" y="499533"/>
            <a:ext cx="10772775" cy="1658198"/>
          </a:xfrm>
        </p:spPr>
        <p:txBody>
          <a:bodyPr/>
          <a:lstStyle/>
          <a:p>
            <a:r>
              <a:rPr lang="en-GB" dirty="0" smtClean="0">
                <a:solidFill>
                  <a:srgbClr val="C36017"/>
                </a:solidFill>
              </a:rPr>
              <a:t>De </a:t>
            </a:r>
            <a:r>
              <a:rPr lang="en-GB" dirty="0" err="1" smtClean="0">
                <a:solidFill>
                  <a:srgbClr val="C36017"/>
                </a:solidFill>
              </a:rPr>
              <a:t>plek</a:t>
            </a:r>
            <a:r>
              <a:rPr lang="en-GB" dirty="0" smtClean="0">
                <a:solidFill>
                  <a:srgbClr val="C36017"/>
                </a:solidFill>
              </a:rPr>
              <a:t> van de criteria </a:t>
            </a:r>
            <a:endParaRPr lang="en-GB" dirty="0">
              <a:solidFill>
                <a:srgbClr val="C36017"/>
              </a:solidFill>
            </a:endParaRPr>
          </a:p>
        </p:txBody>
      </p:sp>
      <p:sp>
        <p:nvSpPr>
          <p:cNvPr id="7" name="Oval Callout 6"/>
          <p:cNvSpPr/>
          <p:nvPr/>
        </p:nvSpPr>
        <p:spPr>
          <a:xfrm>
            <a:off x="7957335" y="421240"/>
            <a:ext cx="3529173" cy="1582221"/>
          </a:xfrm>
          <a:prstGeom prst="wedgeEllipseCallout">
            <a:avLst>
              <a:gd name="adj1" fmla="val -74836"/>
              <a:gd name="adj2" fmla="val 67045"/>
            </a:avLst>
          </a:prstGeom>
          <a:solidFill>
            <a:srgbClr val="BA6F1C"/>
          </a:solidFill>
          <a:ln>
            <a:solidFill>
              <a:srgbClr val="BA6F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Professionele</a:t>
            </a:r>
            <a:r>
              <a:rPr lang="en-US" sz="2000" b="1" dirty="0" smtClean="0"/>
              <a:t> </a:t>
            </a:r>
            <a:r>
              <a:rPr lang="en-US" sz="2000" b="1" dirty="0" err="1" smtClean="0"/>
              <a:t>standaarden</a:t>
            </a:r>
            <a:endParaRPr lang="nl-NL" sz="2000" b="1" dirty="0"/>
          </a:p>
        </p:txBody>
      </p:sp>
      <p:sp>
        <p:nvSpPr>
          <p:cNvPr id="9" name="Oval Callout 8"/>
          <p:cNvSpPr/>
          <p:nvPr/>
        </p:nvSpPr>
        <p:spPr>
          <a:xfrm>
            <a:off x="8428234" y="3249122"/>
            <a:ext cx="3529173" cy="1582221"/>
          </a:xfrm>
          <a:prstGeom prst="wedgeEllipseCallout">
            <a:avLst>
              <a:gd name="adj1" fmla="val -78475"/>
              <a:gd name="adj2" fmla="val 19318"/>
            </a:avLst>
          </a:prstGeom>
          <a:solidFill>
            <a:srgbClr val="BA6F1C"/>
          </a:solidFill>
          <a:ln>
            <a:solidFill>
              <a:srgbClr val="BA6F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Bijv</a:t>
            </a:r>
            <a:r>
              <a:rPr lang="en-US" sz="2800" b="1" dirty="0" smtClean="0"/>
              <a:t>. RPE</a:t>
            </a:r>
            <a:endParaRPr lang="nl-NL" sz="2800" b="1" dirty="0"/>
          </a:p>
        </p:txBody>
      </p:sp>
      <p:grpSp>
        <p:nvGrpSpPr>
          <p:cNvPr id="10" name="Group 9"/>
          <p:cNvGrpSpPr/>
          <p:nvPr/>
        </p:nvGrpSpPr>
        <p:grpSpPr>
          <a:xfrm>
            <a:off x="1851912" y="2989779"/>
            <a:ext cx="1014577" cy="884706"/>
            <a:chOff x="282977" y="2995472"/>
            <a:chExt cx="5119310" cy="377710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977" y="4310010"/>
              <a:ext cx="1207804" cy="137213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6466" y="4310010"/>
              <a:ext cx="1207804" cy="137213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427" y="2995472"/>
              <a:ext cx="1207804" cy="137213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5231" y="3008463"/>
              <a:ext cx="1207804" cy="137213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58274" y="4310010"/>
              <a:ext cx="1207804" cy="137213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4945" y="4304446"/>
              <a:ext cx="1207804" cy="1372132"/>
            </a:xfrm>
            <a:prstGeom prst="rect">
              <a:avLst/>
            </a:prstGeom>
          </p:spPr>
        </p:pic>
        <p:sp>
          <p:nvSpPr>
            <p:cNvPr id="17" name="TextBox 16">
              <a:extLst>
                <a:ext uri="{FF2B5EF4-FFF2-40B4-BE49-F238E27FC236}">
                  <a16:creationId xmlns:a16="http://schemas.microsoft.com/office/drawing/2014/main" id="{8DCAFC68-728D-40FD-8FF8-756677EF464E}"/>
                </a:ext>
              </a:extLst>
            </p:cNvPr>
            <p:cNvSpPr txBox="1"/>
            <p:nvPr/>
          </p:nvSpPr>
          <p:spPr>
            <a:xfrm>
              <a:off x="756996" y="5721374"/>
              <a:ext cx="4645291" cy="1051198"/>
            </a:xfrm>
            <a:prstGeom prst="rect">
              <a:avLst/>
            </a:prstGeom>
            <a:noFill/>
          </p:spPr>
          <p:txBody>
            <a:bodyPr wrap="square" rtlCol="0">
              <a:spAutoFit/>
            </a:bodyPr>
            <a:lstStyle/>
            <a:p>
              <a:r>
                <a:rPr lang="en-GB" sz="500" b="1" dirty="0" smtClean="0">
                  <a:latin typeface="Arial Narrow" panose="020B0606020202030204" pitchFamily="34" charset="0"/>
                </a:rPr>
                <a:t>@OECD_EVALNET   |  #</a:t>
              </a:r>
              <a:r>
                <a:rPr lang="en-GB" sz="500" b="1" dirty="0" err="1" smtClean="0">
                  <a:latin typeface="Arial Narrow" panose="020B0606020202030204" pitchFamily="34" charset="0"/>
                </a:rPr>
                <a:t>EvalCriteria</a:t>
              </a:r>
              <a:r>
                <a:rPr lang="en-GB" sz="500" b="1" dirty="0">
                  <a:latin typeface="Arial Narrow" panose="020B0606020202030204" pitchFamily="34" charset="0"/>
                </a:rPr>
                <a:t>  | </a:t>
              </a:r>
              <a:r>
                <a:rPr lang="en-GB" sz="500" b="1" dirty="0" smtClean="0">
                  <a:latin typeface="Arial Narrow" panose="020B0606020202030204" pitchFamily="34" charset="0"/>
                </a:rPr>
                <a:t> oe.cd/criteria </a:t>
              </a:r>
              <a:endParaRPr lang="en-GB" sz="500" b="1" dirty="0">
                <a:latin typeface="Arial Narrow" panose="020B0606020202030204" pitchFamily="34" charset="0"/>
              </a:endParaRP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8155" y="5749379"/>
              <a:ext cx="354194" cy="295162"/>
            </a:xfrm>
            <a:prstGeom prst="rect">
              <a:avLst/>
            </a:prstGeom>
          </p:spPr>
        </p:pic>
      </p:grpSp>
    </p:spTree>
    <p:extLst>
      <p:ext uri="{BB962C8B-B14F-4D97-AF65-F5344CB8AC3E}">
        <p14:creationId xmlns:p14="http://schemas.microsoft.com/office/powerpoint/2010/main" val="35977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etropolita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9A63C433B70740A5EEF2E64D5DA57A" ma:contentTypeVersion="0" ma:contentTypeDescription="Create a new document." ma:contentTypeScope="" ma:versionID="45e4ba57f5264039bd151801637d6d4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BCE9C6-22B8-490B-83F5-DC517DB1E9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6067802-3933-4EAF-A147-4D49706074E2}">
  <ds:schemaRefs>
    <ds:schemaRef ds:uri="http://schemas.microsoft.com/sharepoint/v3/contenttype/forms"/>
  </ds:schemaRefs>
</ds:datastoreItem>
</file>

<file path=customXml/itemProps3.xml><?xml version="1.0" encoding="utf-8"?>
<ds:datastoreItem xmlns:ds="http://schemas.openxmlformats.org/officeDocument/2006/customXml" ds:itemID="{6BBA84E9-51B6-473B-B951-FC5B762A095E}">
  <ds:schemaRef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17400</TotalTime>
  <Words>5249</Words>
  <Application>Microsoft Office PowerPoint</Application>
  <PresentationFormat>Widescreen</PresentationFormat>
  <Paragraphs>547</Paragraphs>
  <Slides>38</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Arial Narrow</vt:lpstr>
      <vt:lpstr>Bahnschrift SemiLight Condensed</vt:lpstr>
      <vt:lpstr>Calibri</vt:lpstr>
      <vt:lpstr>Calibri Light</vt:lpstr>
      <vt:lpstr>Gill Sans MT Condensed</vt:lpstr>
      <vt:lpstr>Verdana</vt:lpstr>
      <vt:lpstr>Wingdings</vt:lpstr>
      <vt:lpstr>Metropolitan</vt:lpstr>
      <vt:lpstr>PowerPoint Presentation</vt:lpstr>
      <vt:lpstr>PowerPoint Presentation</vt:lpstr>
      <vt:lpstr>Missie</vt:lpstr>
      <vt:lpstr>Activiteiten</vt:lpstr>
      <vt:lpstr>Coördinatie (vrijwillig)</vt:lpstr>
      <vt:lpstr>PowerPoint Presentation</vt:lpstr>
      <vt:lpstr>PowerPoint Presentation</vt:lpstr>
      <vt:lpstr>Waarom zijn de criteria belangrijk? </vt:lpstr>
      <vt:lpstr>De plek van de criteria </vt:lpstr>
      <vt:lpstr>PowerPoint Presentation</vt:lpstr>
      <vt:lpstr>PowerPoint Presentation</vt:lpstr>
      <vt:lpstr>PowerPoint Presentation</vt:lpstr>
      <vt:lpstr>RELEVANTIE</vt:lpstr>
      <vt:lpstr>PowerPoint Presentation</vt:lpstr>
      <vt:lpstr>EFFECTIVITEIT [Ook wel doeltreffendheid]</vt:lpstr>
      <vt:lpstr>PowerPoint Presentation</vt:lpstr>
      <vt:lpstr>EFFICIëNTIE [Ook wel doelmatigheid]</vt:lpstr>
      <vt:lpstr>PowerPoint Presentation</vt:lpstr>
      <vt:lpstr>DUURZAAMHEID</vt:lpstr>
      <vt:lpstr>PowerPoint Presentation</vt:lpstr>
      <vt:lpstr>IMPACT</vt:lpstr>
      <vt:lpstr>PowerPoint Presentation</vt:lpstr>
      <vt:lpstr>COHERENTIE</vt:lpstr>
      <vt:lpstr>  Coherentie  </vt:lpstr>
      <vt:lpstr>Beleidscoherentie voor (duurzame) ontwikkeling</vt:lpstr>
      <vt:lpstr>Sustainable Development Goals</vt:lpstr>
      <vt:lpstr>Voorbeelden uit IOB werk</vt:lpstr>
      <vt:lpstr>Voorbeeld 1: Beleidsdoorlichting hulp, handel en investeringen</vt:lpstr>
      <vt:lpstr>Voorbeeld 2: Evaluatie coherentie water, voedsel, klimaat </vt:lpstr>
      <vt:lpstr>DAC criterium coherentie:</vt:lpstr>
      <vt:lpstr>Coherentie criterium: externe &amp; LT coherentie (a en b) </vt:lpstr>
      <vt:lpstr>Synergie en uitruil (trade-offs) </vt:lpstr>
      <vt:lpstr>Voorbeelden van coherentievragen bij IOB</vt:lpstr>
      <vt:lpstr>PowerPoint Presentation</vt:lpstr>
      <vt:lpstr>Dienst Bijzondere Evaluatie</vt:lpstr>
      <vt:lpstr>Herziening van de DAC-criteria</vt:lpstr>
      <vt:lpstr>Applying Evaluation Criteria Thoughtfully</vt:lpstr>
      <vt:lpstr>Dienst Bijzondere Evaluatie</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BETTER EVALUATION IN THE SDG ERA</dc:title>
  <dc:creator>KENNEDY-CHOUANE Megan Grace, DCD/RREDI</dc:creator>
  <cp:lastModifiedBy>Poelje, Rob van</cp:lastModifiedBy>
  <cp:revision>426</cp:revision>
  <cp:lastPrinted>2021-09-29T10:58:44Z</cp:lastPrinted>
  <dcterms:created xsi:type="dcterms:W3CDTF">2019-05-14T04:02:26Z</dcterms:created>
  <dcterms:modified xsi:type="dcterms:W3CDTF">2021-09-30T08:53:41Z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0x010100D59A63C433B70740A5EEF2E64D5DA57A</vt:lpwstr>
  </property>
  <property fmtid="{D5CDD505-2E9C-101B-9397-08002B2CF9AE}" pid="3" name="OECDProjectOwnerStructure">
    <vt:lpwstr>141;#DCD/RREDI|521fc82c-4e53-4ea4-8ed2-277cfe4edcb9</vt:lpwstr>
  </property>
  <property fmtid="{D5CDD505-2E9C-101B-9397-08002B2CF9AE}" pid="4" name="OECDHorizontalProjects">
    <vt:lpwstr/>
  </property>
  <property fmtid="{D5CDD505-2E9C-101B-9397-08002B2CF9AE}" pid="5" name="OECDCountry">
    <vt:lpwstr/>
  </property>
  <property fmtid="{D5CDD505-2E9C-101B-9397-08002B2CF9AE}" pid="6" name="OECDTopic">
    <vt:lpwstr>350;#DAC|5c265d19-ef92-4605-a624-c6c087fd47bb;#170;#Development co-operation|838733ca-3f54-49b8-8e91-67307ccb8cf5</vt:lpwstr>
  </property>
  <property fmtid="{D5CDD505-2E9C-101B-9397-08002B2CF9AE}" pid="7" name="OECDCommittee">
    <vt:lpwstr/>
  </property>
  <property fmtid="{D5CDD505-2E9C-101B-9397-08002B2CF9AE}" pid="8" name="OECDPWB">
    <vt:lpwstr>1260;#5.1 Development|6195c479-0aac-49f6-bf61-3b9d9e57b67c</vt:lpwstr>
  </property>
  <property fmtid="{D5CDD505-2E9C-101B-9397-08002B2CF9AE}" pid="9" name="OECDKeywords">
    <vt:lpwstr>662;#Evaluations|2838873c-c4ee-4d95-b5b8-cce5ea7a3da1</vt:lpwstr>
  </property>
  <property fmtid="{D5CDD505-2E9C-101B-9397-08002B2CF9AE}" pid="10" name="eShareOrganisationTaxHTField0">
    <vt:lpwstr/>
  </property>
  <property fmtid="{D5CDD505-2E9C-101B-9397-08002B2CF9AE}" pid="11" name="d0b6f6ac229144c2899590f0436d9385">
    <vt:lpwstr/>
  </property>
  <property fmtid="{D5CDD505-2E9C-101B-9397-08002B2CF9AE}" pid="12" name="OECDProject">
    <vt:lpwstr/>
  </property>
  <property fmtid="{D5CDD505-2E9C-101B-9397-08002B2CF9AE}" pid="13" name="OECDOrganisation">
    <vt:lpwstr/>
  </property>
  <property fmtid="{D5CDD505-2E9C-101B-9397-08002B2CF9AE}" pid="14" name="OECDAllRelatedUsers">
    <vt:lpwstr/>
  </property>
  <property fmtid="{D5CDD505-2E9C-101B-9397-08002B2CF9AE}" pid="15" name="_docset_NoMedatataSyncRequired">
    <vt:lpwstr>False</vt:lpwstr>
  </property>
</Properties>
</file>